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9" r:id="rId12"/>
    <p:sldId id="268" r:id="rId13"/>
    <p:sldId id="265" r:id="rId14"/>
    <p:sldId id="270" r:id="rId15"/>
  </p:sldIdLst>
  <p:sldSz cx="18288000" cy="10287000"/>
  <p:notesSz cx="6858000" cy="9144000"/>
  <p:embeddedFontLst>
    <p:embeddedFont>
      <p:font typeface="Adobe Gothic Std B" panose="020B0800000000000000" pitchFamily="34" charset="-128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Heebo Bold" panose="020B0604020202020204" charset="-79"/>
      <p:regular r:id="rId25"/>
    </p:embeddedFont>
    <p:embeddedFont>
      <p:font typeface="Heebo Regular" pitchFamily="2" charset="-79"/>
      <p:regular r:id="rId26"/>
    </p:embeddedFont>
    <p:embeddedFont>
      <p:font typeface="Mukta Mahee Regular" panose="020B060402020202020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751" y="1475538"/>
            <a:ext cx="16834000" cy="4021851"/>
            <a:chOff x="0" y="0"/>
            <a:chExt cx="4433646" cy="1059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646" cy="1059253"/>
            </a:xfrm>
            <a:custGeom>
              <a:avLst/>
              <a:gdLst/>
              <a:ahLst/>
              <a:cxnLst/>
              <a:rect l="l" t="t" r="r" b="b"/>
              <a:pathLst>
                <a:path w="4433646" h="1059253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751" y="1475538"/>
            <a:ext cx="16834000" cy="4021851"/>
            <a:chOff x="0" y="0"/>
            <a:chExt cx="4433646" cy="1059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3646" cy="1059253"/>
            </a:xfrm>
            <a:custGeom>
              <a:avLst/>
              <a:gdLst/>
              <a:ahLst/>
              <a:cxnLst/>
              <a:rect l="l" t="t" r="r" b="b"/>
              <a:pathLst>
                <a:path w="4433646" h="1059253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0014" y="4875089"/>
            <a:ext cx="8285506" cy="596900"/>
            <a:chOff x="0" y="0"/>
            <a:chExt cx="2182191" cy="1572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2191" cy="157208"/>
            </a:xfrm>
            <a:custGeom>
              <a:avLst/>
              <a:gdLst/>
              <a:ahLst/>
              <a:cxnLst/>
              <a:rect l="l" t="t" r="r" b="b"/>
              <a:pathLst>
                <a:path w="2182191" h="157208">
                  <a:moveTo>
                    <a:pt x="0" y="0"/>
                  </a:moveTo>
                  <a:lnTo>
                    <a:pt x="2182191" y="0"/>
                  </a:lnTo>
                  <a:lnTo>
                    <a:pt x="2182191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80416" y="3188014"/>
            <a:ext cx="11727169" cy="596900"/>
            <a:chOff x="0" y="0"/>
            <a:chExt cx="3088637" cy="1572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88637" cy="157208"/>
            </a:xfrm>
            <a:custGeom>
              <a:avLst/>
              <a:gdLst/>
              <a:ahLst/>
              <a:cxnLst/>
              <a:rect l="l" t="t" r="r" b="b"/>
              <a:pathLst>
                <a:path w="3088637" h="157208">
                  <a:moveTo>
                    <a:pt x="0" y="0"/>
                  </a:moveTo>
                  <a:lnTo>
                    <a:pt x="3088637" y="0"/>
                  </a:lnTo>
                  <a:lnTo>
                    <a:pt x="3088637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09620" y="2476935"/>
            <a:ext cx="12868761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UTS </a:t>
            </a:r>
          </a:p>
          <a:p>
            <a:pPr algn="ctr"/>
            <a:r>
              <a:rPr lang="en-US" altLang="zh-CN" sz="40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TESTING DAN QA PERANGKAT LUNAK</a:t>
            </a:r>
            <a:endParaRPr lang="en-US" altLang="zh-CN" sz="1800" b="1" dirty="0">
              <a:solidFill>
                <a:srgbClr val="0A3383"/>
              </a:solidFill>
              <a:latin typeface="Poppins" panose="00000500000000000000" pitchFamily="2" charset="0"/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8700" y="500714"/>
            <a:ext cx="747935" cy="747935"/>
          </a:xfrm>
          <a:custGeom>
            <a:avLst/>
            <a:gdLst/>
            <a:ahLst/>
            <a:cxnLst/>
            <a:rect l="l" t="t" r="r" b="b"/>
            <a:pathLst>
              <a:path w="747935" h="747935">
                <a:moveTo>
                  <a:pt x="0" y="0"/>
                </a:moveTo>
                <a:lnTo>
                  <a:pt x="747935" y="0"/>
                </a:lnTo>
                <a:lnTo>
                  <a:pt x="747935" y="747935"/>
                </a:lnTo>
                <a:lnTo>
                  <a:pt x="0" y="747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13255" y="4772752"/>
            <a:ext cx="4538797" cy="4538797"/>
          </a:xfrm>
          <a:custGeom>
            <a:avLst/>
            <a:gdLst/>
            <a:ahLst/>
            <a:cxnLst/>
            <a:rect l="l" t="t" r="r" b="b"/>
            <a:pathLst>
              <a:path w="4538797" h="4538797">
                <a:moveTo>
                  <a:pt x="0" y="0"/>
                </a:moveTo>
                <a:lnTo>
                  <a:pt x="4538797" y="0"/>
                </a:lnTo>
                <a:lnTo>
                  <a:pt x="4538797" y="4538797"/>
                </a:lnTo>
                <a:lnTo>
                  <a:pt x="0" y="453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7502" y="888968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749237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97357" y="6386771"/>
            <a:ext cx="792372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ebo Regular"/>
              </a:rPr>
              <a:t>PROGRAM STUDI TEKNIK INFORMATIKA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41253" y="491189"/>
            <a:ext cx="3294186" cy="83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78228" y="7213165"/>
            <a:ext cx="20983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Heebo Bold"/>
              </a:rPr>
              <a:t>2023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36980" y="4875089"/>
            <a:ext cx="669324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eebo Bold"/>
              </a:rPr>
              <a:t>Tritya Adi Dharma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4254" y="5605885"/>
            <a:ext cx="399800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eebo Regular"/>
              </a:rPr>
              <a:t>NIM : 201011401343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2477312"/>
            <a:ext cx="18288000" cy="7962008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66729" y="7979936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6D44-6778-50D5-F0BD-60F12C62822F}"/>
              </a:ext>
            </a:extLst>
          </p:cNvPr>
          <p:cNvSpPr txBox="1"/>
          <p:nvPr/>
        </p:nvSpPr>
        <p:spPr>
          <a:xfrm>
            <a:off x="6714139" y="771979"/>
            <a:ext cx="9960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CI/CD DENGAN PYTHON</a:t>
            </a:r>
            <a:br>
              <a:rPr lang="en-US" sz="3600" dirty="0"/>
            </a:br>
            <a:r>
              <a:rPr lang="en-US" sz="3600" dirty="0"/>
              <a:t> </a:t>
            </a:r>
            <a:endParaRPr lang="en-ID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0B6B99-F0C5-DA39-BCA0-D6271302474E}"/>
              </a:ext>
            </a:extLst>
          </p:cNvPr>
          <p:cNvSpPr txBox="1"/>
          <p:nvPr/>
        </p:nvSpPr>
        <p:spPr>
          <a:xfrm>
            <a:off x="5281027" y="1523205"/>
            <a:ext cx="17208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 KONFIGURASI PROYEK PYTHON</a:t>
            </a:r>
            <a:endParaRPr lang="zh-CN" altLang="en-US" sz="2800" dirty="0">
              <a:solidFill>
                <a:srgbClr val="0A3383"/>
              </a:solidFill>
            </a:endParaRPr>
          </a:p>
          <a:p>
            <a:pPr algn="just"/>
            <a:endParaRPr lang="en-ID" sz="2800" dirty="0">
              <a:latin typeface="Hanken Grotesk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FBAA-685B-6425-8CA5-B78D63ED8EFF}"/>
              </a:ext>
            </a:extLst>
          </p:cNvPr>
          <p:cNvSpPr txBox="1"/>
          <p:nvPr/>
        </p:nvSpPr>
        <p:spPr>
          <a:xfrm>
            <a:off x="16329" y="2310585"/>
            <a:ext cx="15849600" cy="225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GitHub Actions (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Contoh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Buka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GitHub Anda dan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klik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"Actions"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untuk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mengaktifkan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GitHub Actions.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Buat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file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CI/CD di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direktori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.</a:t>
            </a:r>
            <a:r>
              <a:rPr lang="en-US" altLang="zh-CN" sz="2400" b="1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github</a:t>
            </a:r>
            <a:r>
              <a:rPr lang="en-US" altLang="zh-CN" sz="2400" b="1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/workflows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,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misalnya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python-</a:t>
            </a:r>
            <a:r>
              <a:rPr lang="en-US" altLang="zh-CN" sz="2400" b="1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ci.yml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.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Berikut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adalah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contoh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untuk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unit test Python </a:t>
            </a:r>
            <a:r>
              <a:rPr lang="en-US" altLang="zh-CN" sz="2400" dirty="0" err="1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2400" dirty="0">
                <a:solidFill>
                  <a:srgbClr val="0A338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160号-檀宋" panose="00000500000000000000" pitchFamily="2" charset="-122"/>
              </a:rPr>
              <a:t> GitHub Actions: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92D7A-5CA5-A56F-08FC-EE3C9A028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1" y="4717842"/>
            <a:ext cx="9808632" cy="54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2477312"/>
            <a:ext cx="18288000" cy="7962008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66729" y="7979936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6D44-6778-50D5-F0BD-60F12C62822F}"/>
              </a:ext>
            </a:extLst>
          </p:cNvPr>
          <p:cNvSpPr txBox="1"/>
          <p:nvPr/>
        </p:nvSpPr>
        <p:spPr>
          <a:xfrm>
            <a:off x="6714139" y="771979"/>
            <a:ext cx="9960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CI/CD DENGAN PYTHON</a:t>
            </a:r>
            <a:br>
              <a:rPr lang="en-US" sz="3600" dirty="0"/>
            </a:br>
            <a:r>
              <a:rPr lang="en-US" sz="3600" dirty="0"/>
              <a:t> </a:t>
            </a:r>
            <a:endParaRPr lang="en-ID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0B6B99-F0C5-DA39-BCA0-D6271302474E}"/>
              </a:ext>
            </a:extLst>
          </p:cNvPr>
          <p:cNvSpPr txBox="1"/>
          <p:nvPr/>
        </p:nvSpPr>
        <p:spPr>
          <a:xfrm>
            <a:off x="5281027" y="1523205"/>
            <a:ext cx="172089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 KONFIGURASI PROYEK PYTHON</a:t>
            </a:r>
            <a:endParaRPr lang="zh-CN" altLang="en-US" sz="2800" dirty="0">
              <a:solidFill>
                <a:srgbClr val="0A3383"/>
              </a:solidFill>
            </a:endParaRPr>
          </a:p>
          <a:p>
            <a:pPr algn="just"/>
            <a:endParaRPr lang="en-ID" sz="2800" dirty="0">
              <a:latin typeface="Hanken Grotesk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1FBAA-685B-6425-8CA5-B78D63ED8EFF}"/>
              </a:ext>
            </a:extLst>
          </p:cNvPr>
          <p:cNvSpPr txBox="1"/>
          <p:nvPr/>
        </p:nvSpPr>
        <p:spPr>
          <a:xfrm>
            <a:off x="202206" y="2624461"/>
            <a:ext cx="15849600" cy="668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atas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Python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setiap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kali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perubahan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pada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cabang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main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Anda.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#Pengujian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Otomatis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menambahkan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Python Anda.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Gunakan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kerangka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kerja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seperti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unittest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4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pytest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lain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kebutuhan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Continuous Deployment (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Opsional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 Anda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ingin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Continuous Deployment, Anda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menambahkan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langkah-langkah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berikut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CI/CD: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Membangun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mengemas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aplikasi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Mengunggah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aplikasi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server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migrasi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basis data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langkah-langkah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lain yang </a:t>
            </a:r>
            <a:r>
              <a:rPr lang="en-US" altLang="zh-CN" sz="24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diperlukan</a:t>
            </a:r>
            <a:r>
              <a:rPr lang="en-US" altLang="zh-CN" sz="24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rgbClr val="0A338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字魂160号-檀宋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25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2310585"/>
            <a:ext cx="18288000" cy="5665830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66729" y="7979936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6D44-6778-50D5-F0BD-60F12C62822F}"/>
              </a:ext>
            </a:extLst>
          </p:cNvPr>
          <p:cNvSpPr txBox="1"/>
          <p:nvPr/>
        </p:nvSpPr>
        <p:spPr>
          <a:xfrm>
            <a:off x="6714139" y="771979"/>
            <a:ext cx="9960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CI/CD DENGAN PYTHON</a:t>
            </a:r>
            <a:br>
              <a:rPr lang="en-US" sz="3600" dirty="0"/>
            </a:br>
            <a:r>
              <a:rPr lang="en-US" sz="3600" dirty="0"/>
              <a:t> </a:t>
            </a:r>
            <a:endParaRPr lang="en-ID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0A85D-71B6-D2BD-CEDB-9E0E4090AF07}"/>
              </a:ext>
            </a:extLst>
          </p:cNvPr>
          <p:cNvSpPr txBox="1"/>
          <p:nvPr/>
        </p:nvSpPr>
        <p:spPr>
          <a:xfrm>
            <a:off x="3810000" y="1384871"/>
            <a:ext cx="1010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KARAKTERISTIK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0B6B99-F0C5-DA39-BCA0-D6271302474E}"/>
              </a:ext>
            </a:extLst>
          </p:cNvPr>
          <p:cNvSpPr txBox="1"/>
          <p:nvPr/>
        </p:nvSpPr>
        <p:spPr>
          <a:xfrm>
            <a:off x="381000" y="2611450"/>
            <a:ext cx="1720899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b="1" dirty="0" err="1">
                <a:latin typeface="Hanken Grotesk" panose="020B0604020202020204" charset="0"/>
              </a:rPr>
              <a:t>Penerapan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b="1" dirty="0" err="1">
                <a:latin typeface="Hanken Grotesk" panose="020B0604020202020204" charset="0"/>
              </a:rPr>
              <a:t>Berkelanjutan</a:t>
            </a:r>
            <a:r>
              <a:rPr lang="en-ID" sz="2800" b="1" dirty="0">
                <a:latin typeface="Hanken Grotesk" panose="020B0604020202020204" charset="0"/>
              </a:rPr>
              <a:t>: </a:t>
            </a:r>
            <a:r>
              <a:rPr lang="en-ID" sz="2800" dirty="0">
                <a:latin typeface="Hanken Grotesk" panose="020B0604020202020204" charset="0"/>
              </a:rPr>
              <a:t>CI/CD </a:t>
            </a:r>
            <a:r>
              <a:rPr lang="en-ID" sz="2800" dirty="0" err="1">
                <a:latin typeface="Hanken Grotesk" panose="020B0604020202020204" charset="0"/>
              </a:rPr>
              <a:t>memungkinkan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penerapan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berkelanjutan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dari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setiap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perubahan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sehingga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memastikan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bahwa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dikembangkan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selalu</a:t>
            </a:r>
            <a:r>
              <a:rPr lang="en-ID" sz="2800" dirty="0">
                <a:latin typeface="Hanken Grotesk" panose="020B0604020202020204" charset="0"/>
              </a:rPr>
              <a:t> up-to-date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teknologi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terbaru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diperbaiki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diperluas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cepat</a:t>
            </a:r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Python, </a:t>
            </a:r>
            <a:r>
              <a:rPr lang="en-ID" sz="2800" dirty="0" err="1">
                <a:latin typeface="Hanken Grotesk" panose="020B0604020202020204" charset="0"/>
              </a:rPr>
              <a:t>penerapan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berkelanjutan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tools </a:t>
            </a:r>
            <a:r>
              <a:rPr lang="en-ID" sz="2800" dirty="0" err="1">
                <a:latin typeface="Hanken Grotesk" panose="020B0604020202020204" charset="0"/>
              </a:rPr>
              <a:t>seperti</a:t>
            </a:r>
            <a:r>
              <a:rPr lang="en-ID" sz="2800" dirty="0">
                <a:latin typeface="Hanken Grotesk" panose="020B0604020202020204" charset="0"/>
              </a:rPr>
              <a:t> GitLab CI/CD, Jenkins, Travis CI,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CircleCI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  <a:p>
            <a:pPr algn="just"/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b="1" dirty="0" err="1">
                <a:latin typeface="Hanken Grotesk" panose="020B0604020202020204" charset="0"/>
              </a:rPr>
              <a:t>Kolaborasi</a:t>
            </a:r>
            <a:r>
              <a:rPr lang="en-ID" sz="2800" b="1" dirty="0">
                <a:latin typeface="Hanken Grotesk" panose="020B0604020202020204" charset="0"/>
              </a:rPr>
              <a:t>: </a:t>
            </a:r>
            <a:r>
              <a:rPr lang="en-ID" sz="2800" dirty="0">
                <a:latin typeface="Hanken Grotesk" panose="020B0604020202020204" charset="0"/>
              </a:rPr>
              <a:t>CI/CD </a:t>
            </a:r>
            <a:r>
              <a:rPr lang="en-ID" sz="2800" dirty="0" err="1">
                <a:latin typeface="Hanken Grotesk" panose="020B0604020202020204" charset="0"/>
              </a:rPr>
              <a:t>memungkinkan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kolaborasi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antara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 developer dan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 operations, </a:t>
            </a:r>
            <a:r>
              <a:rPr lang="en-ID" sz="2800" dirty="0" err="1">
                <a:latin typeface="Hanken Grotesk" panose="020B0604020202020204" charset="0"/>
              </a:rPr>
              <a:t>sehingga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memastikan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bahwa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berjalan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seimbang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tanggapan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error yang </a:t>
            </a:r>
            <a:r>
              <a:rPr lang="en-ID" sz="2800" dirty="0" err="1">
                <a:latin typeface="Hanken Grotesk" panose="020B0604020202020204" charset="0"/>
              </a:rPr>
              <a:t>terjadi</a:t>
            </a:r>
            <a:r>
              <a:rPr lang="en-ID" sz="2800" dirty="0">
                <a:latin typeface="Hanken Grotesk" panose="020B0604020202020204" charset="0"/>
              </a:rPr>
              <a:t> juga </a:t>
            </a:r>
            <a:r>
              <a:rPr lang="en-ID" sz="2800" dirty="0" err="1">
                <a:latin typeface="Hanken Grotesk" panose="020B0604020202020204" charset="0"/>
              </a:rPr>
              <a:t>bisa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didapatkan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cepat</a:t>
            </a:r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Python, </a:t>
            </a:r>
            <a:r>
              <a:rPr lang="en-ID" sz="2800" dirty="0" err="1">
                <a:latin typeface="Hanken Grotesk" panose="020B0604020202020204" charset="0"/>
              </a:rPr>
              <a:t>kolaborasi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tools </a:t>
            </a:r>
            <a:r>
              <a:rPr lang="en-ID" sz="2800" dirty="0" err="1">
                <a:latin typeface="Hanken Grotesk" panose="020B0604020202020204" charset="0"/>
              </a:rPr>
              <a:t>seperti</a:t>
            </a:r>
            <a:r>
              <a:rPr lang="en-ID" sz="2800" dirty="0">
                <a:latin typeface="Hanken Grotesk" panose="020B0604020202020204" charset="0"/>
              </a:rPr>
              <a:t> GitLab CI/CD, Jenkins, Travis CI,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CircleCI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59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3619" y="926092"/>
            <a:ext cx="15440761" cy="7512811"/>
            <a:chOff x="0" y="0"/>
            <a:chExt cx="4066702" cy="1978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6703" cy="1978683"/>
            </a:xfrm>
            <a:custGeom>
              <a:avLst/>
              <a:gdLst/>
              <a:ahLst/>
              <a:cxnLst/>
              <a:rect l="l" t="t" r="r" b="b"/>
              <a:pathLst>
                <a:path w="4066703" h="1978683">
                  <a:moveTo>
                    <a:pt x="0" y="0"/>
                  </a:moveTo>
                  <a:lnTo>
                    <a:pt x="4066703" y="0"/>
                  </a:lnTo>
                  <a:lnTo>
                    <a:pt x="4066703" y="1978683"/>
                  </a:lnTo>
                  <a:lnTo>
                    <a:pt x="0" y="197868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0353" y="1596404"/>
            <a:ext cx="9245692" cy="520931"/>
            <a:chOff x="0" y="0"/>
            <a:chExt cx="2435079" cy="13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5079" cy="137200"/>
            </a:xfrm>
            <a:custGeom>
              <a:avLst/>
              <a:gdLst/>
              <a:ahLst/>
              <a:cxnLst/>
              <a:rect l="l" t="t" r="r" b="b"/>
              <a:pathLst>
                <a:path w="2435079" h="137200">
                  <a:moveTo>
                    <a:pt x="0" y="0"/>
                  </a:moveTo>
                  <a:lnTo>
                    <a:pt x="2435079" y="0"/>
                  </a:lnTo>
                  <a:lnTo>
                    <a:pt x="2435079" y="137200"/>
                  </a:lnTo>
                  <a:lnTo>
                    <a:pt x="0" y="137200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29327" y="2787647"/>
            <a:ext cx="8375305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6600" dirty="0">
                <a:solidFill>
                  <a:srgbClr val="000000"/>
                </a:solidFill>
                <a:latin typeface="Heebo Bold"/>
              </a:rPr>
              <a:t>TERIMAKASIH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4619841" y="503457"/>
            <a:ext cx="3964881" cy="3964881"/>
          </a:xfrm>
          <a:custGeom>
            <a:avLst/>
            <a:gdLst/>
            <a:ahLst/>
            <a:cxnLst/>
            <a:rect l="l" t="t" r="r" b="b"/>
            <a:pathLst>
              <a:path w="3964881" h="3964881">
                <a:moveTo>
                  <a:pt x="3964881" y="0"/>
                </a:moveTo>
                <a:lnTo>
                  <a:pt x="0" y="0"/>
                </a:lnTo>
                <a:lnTo>
                  <a:pt x="0" y="3964881"/>
                </a:lnTo>
                <a:lnTo>
                  <a:pt x="3964881" y="3964881"/>
                </a:lnTo>
                <a:lnTo>
                  <a:pt x="396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66174" y="8027264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8672" y="662995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3495" y="503457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8329" y="1205636"/>
            <a:ext cx="2195690" cy="2035614"/>
            <a:chOff x="0" y="0"/>
            <a:chExt cx="578289" cy="5361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98186" y="7930899"/>
            <a:ext cx="6261114" cy="1493676"/>
            <a:chOff x="0" y="0"/>
            <a:chExt cx="1649018" cy="3933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9018" cy="393396"/>
            </a:xfrm>
            <a:custGeom>
              <a:avLst/>
              <a:gdLst/>
              <a:ahLst/>
              <a:cxnLst/>
              <a:rect l="l" t="t" r="r" b="b"/>
              <a:pathLst>
                <a:path w="1649018" h="393396">
                  <a:moveTo>
                    <a:pt x="0" y="0"/>
                  </a:moveTo>
                  <a:lnTo>
                    <a:pt x="1649018" y="0"/>
                  </a:lnTo>
                  <a:lnTo>
                    <a:pt x="1649018" y="393396"/>
                  </a:lnTo>
                  <a:lnTo>
                    <a:pt x="0" y="393396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40133" y="8115300"/>
            <a:ext cx="6051824" cy="1017807"/>
            <a:chOff x="0" y="0"/>
            <a:chExt cx="1593896" cy="2680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93896" cy="268064"/>
            </a:xfrm>
            <a:custGeom>
              <a:avLst/>
              <a:gdLst/>
              <a:ahLst/>
              <a:cxnLst/>
              <a:rect l="l" t="t" r="r" b="b"/>
              <a:pathLst>
                <a:path w="1593896" h="268064">
                  <a:moveTo>
                    <a:pt x="0" y="0"/>
                  </a:moveTo>
                  <a:lnTo>
                    <a:pt x="1593896" y="0"/>
                  </a:lnTo>
                  <a:lnTo>
                    <a:pt x="1593896" y="268064"/>
                  </a:lnTo>
                  <a:lnTo>
                    <a:pt x="0" y="268064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43489" y="5943307"/>
            <a:ext cx="328528" cy="304577"/>
            <a:chOff x="0" y="0"/>
            <a:chExt cx="578289" cy="5361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0903" y="5943307"/>
            <a:ext cx="328528" cy="304577"/>
            <a:chOff x="0" y="0"/>
            <a:chExt cx="578289" cy="5361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438318" y="5943307"/>
            <a:ext cx="328528" cy="304577"/>
            <a:chOff x="0" y="0"/>
            <a:chExt cx="578289" cy="5361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E1C0CA3-BF8F-C37D-7E33-F86CCECA7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18" y="2206599"/>
            <a:ext cx="3964880" cy="39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3619" y="926092"/>
            <a:ext cx="15440761" cy="7512811"/>
            <a:chOff x="0" y="0"/>
            <a:chExt cx="4066702" cy="1978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6703" cy="1978683"/>
            </a:xfrm>
            <a:custGeom>
              <a:avLst/>
              <a:gdLst/>
              <a:ahLst/>
              <a:cxnLst/>
              <a:rect l="l" t="t" r="r" b="b"/>
              <a:pathLst>
                <a:path w="4066703" h="1978683">
                  <a:moveTo>
                    <a:pt x="0" y="0"/>
                  </a:moveTo>
                  <a:lnTo>
                    <a:pt x="4066703" y="0"/>
                  </a:lnTo>
                  <a:lnTo>
                    <a:pt x="4066703" y="1978683"/>
                  </a:lnTo>
                  <a:lnTo>
                    <a:pt x="0" y="197868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0353" y="1596404"/>
            <a:ext cx="9245692" cy="520931"/>
            <a:chOff x="0" y="0"/>
            <a:chExt cx="2435079" cy="13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5079" cy="137200"/>
            </a:xfrm>
            <a:custGeom>
              <a:avLst/>
              <a:gdLst/>
              <a:ahLst/>
              <a:cxnLst/>
              <a:rect l="l" t="t" r="r" b="b"/>
              <a:pathLst>
                <a:path w="2435079" h="137200">
                  <a:moveTo>
                    <a:pt x="0" y="0"/>
                  </a:moveTo>
                  <a:lnTo>
                    <a:pt x="2435079" y="0"/>
                  </a:lnTo>
                  <a:lnTo>
                    <a:pt x="2435079" y="137200"/>
                  </a:lnTo>
                  <a:lnTo>
                    <a:pt x="0" y="137200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29327" y="2787647"/>
            <a:ext cx="8375305" cy="166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6600" dirty="0">
                <a:solidFill>
                  <a:srgbClr val="000000"/>
                </a:solidFill>
                <a:latin typeface="Heebo Bold"/>
              </a:rPr>
              <a:t>TERIMAKASIH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4619841" y="503457"/>
            <a:ext cx="3964881" cy="3964881"/>
          </a:xfrm>
          <a:custGeom>
            <a:avLst/>
            <a:gdLst/>
            <a:ahLst/>
            <a:cxnLst/>
            <a:rect l="l" t="t" r="r" b="b"/>
            <a:pathLst>
              <a:path w="3964881" h="3964881">
                <a:moveTo>
                  <a:pt x="3964881" y="0"/>
                </a:moveTo>
                <a:lnTo>
                  <a:pt x="0" y="0"/>
                </a:lnTo>
                <a:lnTo>
                  <a:pt x="0" y="3964881"/>
                </a:lnTo>
                <a:lnTo>
                  <a:pt x="3964881" y="3964881"/>
                </a:lnTo>
                <a:lnTo>
                  <a:pt x="396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66174" y="8027264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8672" y="662995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3495" y="503457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8329" y="1205636"/>
            <a:ext cx="2195690" cy="2035614"/>
            <a:chOff x="0" y="0"/>
            <a:chExt cx="578289" cy="5361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98186" y="7930899"/>
            <a:ext cx="6261114" cy="1493676"/>
            <a:chOff x="0" y="0"/>
            <a:chExt cx="1649018" cy="3933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9018" cy="393396"/>
            </a:xfrm>
            <a:custGeom>
              <a:avLst/>
              <a:gdLst/>
              <a:ahLst/>
              <a:cxnLst/>
              <a:rect l="l" t="t" r="r" b="b"/>
              <a:pathLst>
                <a:path w="1649018" h="393396">
                  <a:moveTo>
                    <a:pt x="0" y="0"/>
                  </a:moveTo>
                  <a:lnTo>
                    <a:pt x="1649018" y="0"/>
                  </a:lnTo>
                  <a:lnTo>
                    <a:pt x="1649018" y="393396"/>
                  </a:lnTo>
                  <a:lnTo>
                    <a:pt x="0" y="393396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40133" y="8115300"/>
            <a:ext cx="6051824" cy="1017807"/>
            <a:chOff x="0" y="0"/>
            <a:chExt cx="1593896" cy="2680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93896" cy="268064"/>
            </a:xfrm>
            <a:custGeom>
              <a:avLst/>
              <a:gdLst/>
              <a:ahLst/>
              <a:cxnLst/>
              <a:rect l="l" t="t" r="r" b="b"/>
              <a:pathLst>
                <a:path w="1593896" h="268064">
                  <a:moveTo>
                    <a:pt x="0" y="0"/>
                  </a:moveTo>
                  <a:lnTo>
                    <a:pt x="1593896" y="0"/>
                  </a:lnTo>
                  <a:lnTo>
                    <a:pt x="1593896" y="268064"/>
                  </a:lnTo>
                  <a:lnTo>
                    <a:pt x="0" y="268064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43489" y="5943307"/>
            <a:ext cx="328528" cy="304577"/>
            <a:chOff x="0" y="0"/>
            <a:chExt cx="578289" cy="5361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0903" y="5943307"/>
            <a:ext cx="328528" cy="304577"/>
            <a:chOff x="0" y="0"/>
            <a:chExt cx="578289" cy="5361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438318" y="5943307"/>
            <a:ext cx="328528" cy="304577"/>
            <a:chOff x="0" y="0"/>
            <a:chExt cx="578289" cy="5361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8289" cy="536129"/>
            </a:xfrm>
            <a:custGeom>
              <a:avLst/>
              <a:gdLst/>
              <a:ahLst/>
              <a:cxnLst/>
              <a:rect l="l" t="t" r="r" b="b"/>
              <a:pathLst>
                <a:path w="578289" h="53612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E1C0CA3-BF8F-C37D-7E33-F86CCECA7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18" y="2206599"/>
            <a:ext cx="3964880" cy="39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2245" y="3335397"/>
            <a:ext cx="13786976" cy="5864117"/>
            <a:chOff x="0" y="0"/>
            <a:chExt cx="2692611" cy="430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2611" cy="430899"/>
            </a:xfrm>
            <a:custGeom>
              <a:avLst/>
              <a:gdLst/>
              <a:ahLst/>
              <a:cxnLst/>
              <a:rect l="l" t="t" r="r" b="b"/>
              <a:pathLst>
                <a:path w="2692611" h="430899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50417" y="9092616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8016" y="2298406"/>
            <a:ext cx="3758235" cy="341250"/>
            <a:chOff x="0" y="0"/>
            <a:chExt cx="989823" cy="898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9823" cy="89877"/>
            </a:xfrm>
            <a:custGeom>
              <a:avLst/>
              <a:gdLst/>
              <a:ahLst/>
              <a:cxnLst/>
              <a:rect l="l" t="t" r="r" b="b"/>
              <a:pathLst>
                <a:path w="989823" h="89877">
                  <a:moveTo>
                    <a:pt x="0" y="0"/>
                  </a:moveTo>
                  <a:lnTo>
                    <a:pt x="989823" y="0"/>
                  </a:lnTo>
                  <a:lnTo>
                    <a:pt x="9898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H="1">
            <a:off x="-280123" y="6108225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4"/>
                </a:lnTo>
                <a:lnTo>
                  <a:pt x="3513563" y="3513564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41" name="Freeform 41"/>
          <p:cNvSpPr/>
          <p:nvPr/>
        </p:nvSpPr>
        <p:spPr>
          <a:xfrm>
            <a:off x="14048336" y="207980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2FD4AD-65A0-9416-C81B-F3325F1996C0}"/>
              </a:ext>
            </a:extLst>
          </p:cNvPr>
          <p:cNvSpPr txBox="1"/>
          <p:nvPr/>
        </p:nvSpPr>
        <p:spPr>
          <a:xfrm>
            <a:off x="4271782" y="1328910"/>
            <a:ext cx="118064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 DAN UNIT TEST DENGAN PYTHON</a:t>
            </a:r>
          </a:p>
          <a:p>
            <a:pPr algn="ctr"/>
            <a:r>
              <a:rPr lang="en-US" altLang="zh-CN" sz="40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5CEC5A-6738-E942-D1E6-ACCE4829D0D4}"/>
              </a:ext>
            </a:extLst>
          </p:cNvPr>
          <p:cNvSpPr txBox="1"/>
          <p:nvPr/>
        </p:nvSpPr>
        <p:spPr>
          <a:xfrm>
            <a:off x="4404632" y="3454961"/>
            <a:ext cx="12359368" cy="584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Testing, 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juga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dikenal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sebagai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struktur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jenis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dilakukan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memeriksa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internal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suatu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program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sistem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Tujuannya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memastikan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komponen-komponen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bekerja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semua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jalur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eksekusi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diuji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aturan-aturan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logika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diikuti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testing,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dilakukan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pemahaman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tentang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bagaimana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diimplementasikan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zh-CN" sz="2800" b="1" dirty="0" err="1">
              <a:solidFill>
                <a:srgbClr val="0A3383"/>
              </a:solidFill>
              <a:latin typeface="Poppins" panose="00000500000000000000" pitchFamily="2" charset="0"/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6FD19D-10A4-F5FD-C15E-F2266D80CD60}"/>
              </a:ext>
            </a:extLst>
          </p:cNvPr>
          <p:cNvSpPr txBox="1"/>
          <p:nvPr/>
        </p:nvSpPr>
        <p:spPr>
          <a:xfrm>
            <a:off x="-2743200" y="1761640"/>
            <a:ext cx="9677400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3600" dirty="0" err="1">
                <a:solidFill>
                  <a:srgbClr val="000000"/>
                </a:solidFill>
                <a:latin typeface="Heebo Bold"/>
              </a:rPr>
              <a:t>Pengertian</a:t>
            </a:r>
            <a:endParaRPr lang="en-US" sz="3600" dirty="0">
              <a:solidFill>
                <a:srgbClr val="000000"/>
              </a:solidFill>
              <a:latin typeface="Heeb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3000" y="836460"/>
            <a:ext cx="8915400" cy="2035275"/>
            <a:chOff x="0" y="0"/>
            <a:chExt cx="1742062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062" cy="89877"/>
            </a:xfrm>
            <a:custGeom>
              <a:avLst/>
              <a:gdLst/>
              <a:ahLst/>
              <a:cxnLst/>
              <a:rect l="l" t="t" r="r" b="b"/>
              <a:pathLst>
                <a:path w="1742062" h="89877">
                  <a:moveTo>
                    <a:pt x="0" y="0"/>
                  </a:moveTo>
                  <a:lnTo>
                    <a:pt x="1742062" y="0"/>
                  </a:lnTo>
                  <a:lnTo>
                    <a:pt x="174206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7181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08407" y="9049203"/>
            <a:ext cx="770523" cy="770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7989" y="3378328"/>
            <a:ext cx="18288000" cy="6908672"/>
            <a:chOff x="0" y="0"/>
            <a:chExt cx="4816593" cy="1819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819568"/>
            </a:xfrm>
            <a:custGeom>
              <a:avLst/>
              <a:gdLst/>
              <a:ahLst/>
              <a:cxnLst/>
              <a:rect l="l" t="t" r="r" b="b"/>
              <a:pathLst>
                <a:path w="4816592" h="1819568">
                  <a:moveTo>
                    <a:pt x="0" y="0"/>
                  </a:moveTo>
                  <a:lnTo>
                    <a:pt x="4816592" y="0"/>
                  </a:lnTo>
                  <a:lnTo>
                    <a:pt x="4816592" y="1819568"/>
                  </a:lnTo>
                  <a:lnTo>
                    <a:pt x="0" y="1819568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32907" y="4645329"/>
            <a:ext cx="480810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kta Mahee Regular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171773" y="6677399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50842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91165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09185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endParaRPr lang="en-US" sz="2500" spc="150" dirty="0">
              <a:solidFill>
                <a:srgbClr val="6182A8"/>
              </a:solidFill>
              <a:latin typeface="Heebo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97937" y="4829874"/>
            <a:ext cx="480810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kta Mahee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909185" y="4674609"/>
            <a:ext cx="480810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kta Mahee Regular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7318487" y="2284268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890984" y="886957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Heebo Bold"/>
                </a:rPr>
                <a:t>02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B2EE4F-F721-9153-4F28-FD96652B6442}"/>
              </a:ext>
            </a:extLst>
          </p:cNvPr>
          <p:cNvSpPr txBox="1"/>
          <p:nvPr/>
        </p:nvSpPr>
        <p:spPr>
          <a:xfrm>
            <a:off x="4135515" y="1119249"/>
            <a:ext cx="104907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 DAN UNIT TEST DENGAN PYTHON</a:t>
            </a:r>
          </a:p>
          <a:p>
            <a:pPr algn="ctr"/>
            <a:r>
              <a:rPr lang="en-US" altLang="zh-CN" sz="1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095047-DE4A-3143-291D-F177C5724D4E}"/>
              </a:ext>
            </a:extLst>
          </p:cNvPr>
          <p:cNvSpPr txBox="1"/>
          <p:nvPr/>
        </p:nvSpPr>
        <p:spPr>
          <a:xfrm>
            <a:off x="4458114" y="2863422"/>
            <a:ext cx="10107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KARAKTERISTIK</a:t>
            </a:r>
            <a:endParaRPr lang="zh-CN" altLang="en-US" sz="2800" dirty="0">
              <a:solidFill>
                <a:srgbClr val="0A338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8E1F5-2429-0C1B-A469-FE564C442CE5}"/>
              </a:ext>
            </a:extLst>
          </p:cNvPr>
          <p:cNvSpPr txBox="1"/>
          <p:nvPr/>
        </p:nvSpPr>
        <p:spPr>
          <a:xfrm>
            <a:off x="757106" y="3653060"/>
            <a:ext cx="16773787" cy="649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Beberapa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karakteristik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penting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testing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meliputi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1. 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Memeriksa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Struktur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Kode: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Whitebox testing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melibatkan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pemeriksaan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langsung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terhadap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struktur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termasuk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blok-blok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kondisi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perulangan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jalur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eksekusi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2. 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Cakupan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Kode: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Tujuannya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mencapai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tingkat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cakupan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tinggi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artinya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sebagian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besar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seluruh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mencakup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jalur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eksekusi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berbeda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3.  </a:t>
            </a:r>
            <a:r>
              <a:rPr lang="en-US" altLang="zh-CN" sz="2800" b="1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Penggunaan</a:t>
            </a:r>
            <a:r>
              <a:rPr lang="en-US" altLang="zh-CN" sz="28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Data Intern: 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sering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melibatkan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data internal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sehingga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berfokus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pada parameter,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variabel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kondisi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digunakan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2800" dirty="0" err="1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2800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zh-CN" sz="2800" dirty="0">
              <a:solidFill>
                <a:srgbClr val="0A3383"/>
              </a:solidFill>
              <a:latin typeface="Poppins" panose="00000500000000000000" pitchFamily="2" charset="0"/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2486" y="2360703"/>
            <a:ext cx="7447970" cy="482170"/>
            <a:chOff x="0" y="0"/>
            <a:chExt cx="1961605" cy="126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1605" cy="126991"/>
            </a:xfrm>
            <a:custGeom>
              <a:avLst/>
              <a:gdLst/>
              <a:ahLst/>
              <a:cxnLst/>
              <a:rect l="l" t="t" r="r" b="b"/>
              <a:pathLst>
                <a:path w="1961605" h="126991">
                  <a:moveTo>
                    <a:pt x="0" y="0"/>
                  </a:moveTo>
                  <a:lnTo>
                    <a:pt x="1961605" y="0"/>
                  </a:lnTo>
                  <a:lnTo>
                    <a:pt x="1961605" y="126991"/>
                  </a:lnTo>
                  <a:lnTo>
                    <a:pt x="0" y="126991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0571" y="2339226"/>
            <a:ext cx="1263583" cy="12635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23951" y="6848498"/>
            <a:ext cx="667888" cy="667888"/>
          </a:xfrm>
          <a:custGeom>
            <a:avLst/>
            <a:gdLst/>
            <a:ahLst/>
            <a:cxnLst/>
            <a:rect l="l" t="t" r="r" b="b"/>
            <a:pathLst>
              <a:path w="667888" h="667888">
                <a:moveTo>
                  <a:pt x="0" y="0"/>
                </a:moveTo>
                <a:lnTo>
                  <a:pt x="667888" y="0"/>
                </a:lnTo>
                <a:lnTo>
                  <a:pt x="667888" y="667888"/>
                </a:lnTo>
                <a:lnTo>
                  <a:pt x="0" y="66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90940" y="3951202"/>
            <a:ext cx="933911" cy="504312"/>
          </a:xfrm>
          <a:custGeom>
            <a:avLst/>
            <a:gdLst/>
            <a:ahLst/>
            <a:cxnLst/>
            <a:rect l="l" t="t" r="r" b="b"/>
            <a:pathLst>
              <a:path w="933911" h="504312">
                <a:moveTo>
                  <a:pt x="0" y="0"/>
                </a:moveTo>
                <a:lnTo>
                  <a:pt x="933911" y="0"/>
                </a:lnTo>
                <a:lnTo>
                  <a:pt x="933911" y="504312"/>
                </a:lnTo>
                <a:lnTo>
                  <a:pt x="0" y="504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92853" y="635000"/>
            <a:ext cx="314260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 dirty="0">
                <a:solidFill>
                  <a:srgbClr val="6182A8"/>
                </a:solidFill>
                <a:latin typeface="Heebo Regular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 dirty="0">
                <a:solidFill>
                  <a:srgbClr val="6182A8"/>
                </a:solidFill>
                <a:latin typeface="Heebo Regular"/>
              </a:rPr>
              <a:t>PAMULANG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629762" y="6677399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786208" y="1045568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9661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0" y="3932152"/>
            <a:ext cx="8763000" cy="618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4000" b="1" dirty="0" err="1">
                <a:latin typeface="Hanken Grotesk" panose="020B0604020202020204" charset="0"/>
              </a:rPr>
              <a:t>Contoh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Implementasi</a:t>
            </a:r>
            <a:r>
              <a:rPr lang="en-ID" sz="4000" b="1" dirty="0">
                <a:latin typeface="Hanken Grotesk" panose="020B0604020202020204" charset="0"/>
              </a:rPr>
              <a:t> Whitebox Testing:</a:t>
            </a:r>
          </a:p>
          <a:p>
            <a:pPr algn="just"/>
            <a:r>
              <a:rPr lang="en-ID" sz="4000" b="1" dirty="0">
                <a:latin typeface="Hanken Grotesk" panose="020B0604020202020204" charset="0"/>
              </a:rPr>
              <a:t>Whitebox Testing </a:t>
            </a:r>
            <a:r>
              <a:rPr lang="en-ID" sz="4000" b="1" dirty="0" err="1">
                <a:latin typeface="Hanken Grotesk" panose="020B0604020202020204" charset="0"/>
              </a:rPr>
              <a:t>melibatkan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pemeriksaan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kode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sumber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untuk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memastikan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bahwa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setiap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bagian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kode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berfungsi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dengan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benar</a:t>
            </a:r>
            <a:r>
              <a:rPr lang="en-ID" sz="4000" b="1" dirty="0">
                <a:latin typeface="Hanken Grotesk" panose="020B0604020202020204" charset="0"/>
              </a:rPr>
              <a:t>. </a:t>
            </a:r>
            <a:r>
              <a:rPr lang="en-ID" sz="4000" b="1" dirty="0" err="1">
                <a:latin typeface="Hanken Grotesk" panose="020B0604020202020204" charset="0"/>
              </a:rPr>
              <a:t>Dalam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contoh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ini</a:t>
            </a:r>
            <a:r>
              <a:rPr lang="en-ID" sz="4000" b="1" dirty="0">
                <a:latin typeface="Hanken Grotesk" panose="020B0604020202020204" charset="0"/>
              </a:rPr>
              <a:t>, </a:t>
            </a:r>
            <a:r>
              <a:rPr lang="en-ID" sz="4000" b="1" dirty="0" err="1">
                <a:latin typeface="Hanken Grotesk" panose="020B0604020202020204" charset="0"/>
              </a:rPr>
              <a:t>kita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akan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menggunakan</a:t>
            </a:r>
            <a:r>
              <a:rPr lang="en-ID" sz="4000" b="1" dirty="0">
                <a:latin typeface="Hanken Grotesk" panose="020B0604020202020204" charset="0"/>
              </a:rPr>
              <a:t> library </a:t>
            </a:r>
            <a:r>
              <a:rPr lang="en-ID" sz="4000" b="1" dirty="0" err="1">
                <a:latin typeface="Hanken Grotesk" panose="020B0604020202020204" charset="0"/>
              </a:rPr>
              <a:t>pengujian</a:t>
            </a:r>
            <a:r>
              <a:rPr lang="en-ID" sz="4000" b="1" dirty="0">
                <a:latin typeface="Hanken Grotesk" panose="020B0604020202020204" charset="0"/>
              </a:rPr>
              <a:t> </a:t>
            </a:r>
            <a:r>
              <a:rPr lang="en-ID" sz="4000" b="1" dirty="0" err="1">
                <a:latin typeface="Hanken Grotesk" panose="020B0604020202020204" charset="0"/>
              </a:rPr>
              <a:t>unittest</a:t>
            </a:r>
            <a:r>
              <a:rPr lang="en-ID" sz="4000" b="1" dirty="0">
                <a:latin typeface="Hanken Grotesk" panose="020B0604020202020204" charset="0"/>
              </a:rPr>
              <a:t> yang </a:t>
            </a:r>
            <a:r>
              <a:rPr lang="en-ID" sz="4000" b="1" dirty="0" err="1">
                <a:latin typeface="Hanken Grotesk" panose="020B0604020202020204" charset="0"/>
              </a:rPr>
              <a:t>ada</a:t>
            </a:r>
            <a:r>
              <a:rPr lang="en-ID" sz="4000" b="1" dirty="0">
                <a:latin typeface="Hanken Grotesk" panose="020B0604020202020204" charset="0"/>
              </a:rPr>
              <a:t> di Python.</a:t>
            </a:r>
          </a:p>
          <a:p>
            <a:pPr algn="just">
              <a:lnSpc>
                <a:spcPts val="4959"/>
              </a:lnSpc>
              <a:spcBef>
                <a:spcPct val="0"/>
              </a:spcBef>
            </a:pPr>
            <a:endParaRPr lang="en-US" sz="3999" b="1" dirty="0">
              <a:latin typeface="Heebo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E408B5-777E-2881-9738-04674261144B}"/>
              </a:ext>
            </a:extLst>
          </p:cNvPr>
          <p:cNvSpPr txBox="1"/>
          <p:nvPr/>
        </p:nvSpPr>
        <p:spPr>
          <a:xfrm>
            <a:off x="3678286" y="1336286"/>
            <a:ext cx="10156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 DAN UNIT TEST DENGAN PYTHON</a:t>
            </a:r>
          </a:p>
          <a:p>
            <a:pPr algn="ctr"/>
            <a:r>
              <a:rPr lang="en-US" altLang="zh-CN" sz="32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44BD69-BB86-94AE-C1CA-98EC04F57341}"/>
              </a:ext>
            </a:extLst>
          </p:cNvPr>
          <p:cNvSpPr txBox="1"/>
          <p:nvPr/>
        </p:nvSpPr>
        <p:spPr>
          <a:xfrm>
            <a:off x="3491839" y="2309400"/>
            <a:ext cx="10156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IMPLEMENTASI DALAM PYTHON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20F296-FAC6-E078-2CF1-03D0278E8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2434" y="3932152"/>
            <a:ext cx="6090779" cy="5018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8532" y="2230743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9191" y="650317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50417" y="9016546"/>
            <a:ext cx="770523" cy="770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972200" y="650317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7501" y="8857032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" y="7459722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13561" y="1227469"/>
            <a:ext cx="7860877" cy="243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 DAN UNIT TEST DENGAN PYTHON</a:t>
            </a:r>
          </a:p>
          <a:p>
            <a:pPr algn="ctr"/>
            <a:r>
              <a:rPr lang="en-US" altLang="zh-CN" sz="3200" b="1" dirty="0">
                <a:solidFill>
                  <a:srgbClr val="0A3383"/>
                </a:solidFill>
                <a:latin typeface="Poppins" panose="00000500000000000000" pitchFamily="2" charset="0"/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</a:p>
          <a:p>
            <a:pPr algn="ctr">
              <a:lnSpc>
                <a:spcPts val="8682"/>
              </a:lnSpc>
            </a:pPr>
            <a:endParaRPr lang="en-US" sz="3200" dirty="0">
              <a:solidFill>
                <a:srgbClr val="FFFFFF"/>
              </a:solidFill>
              <a:latin typeface="Heeb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2852" y="602343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33175" y="9166857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182A8"/>
                </a:solidFill>
                <a:latin typeface="Heebo Bold"/>
              </a:rPr>
              <a:t>04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91091" y="3502412"/>
            <a:ext cx="17361849" cy="5529905"/>
            <a:chOff x="0" y="0"/>
            <a:chExt cx="1328500" cy="2198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8500" cy="219821"/>
            </a:xfrm>
            <a:custGeom>
              <a:avLst/>
              <a:gdLst/>
              <a:ahLst/>
              <a:cxnLst/>
              <a:rect l="l" t="t" r="r" b="b"/>
              <a:pathLst>
                <a:path w="1328500" h="219821">
                  <a:moveTo>
                    <a:pt x="0" y="0"/>
                  </a:moveTo>
                  <a:lnTo>
                    <a:pt x="1328500" y="0"/>
                  </a:lnTo>
                  <a:lnTo>
                    <a:pt x="1328500" y="219821"/>
                  </a:lnTo>
                  <a:lnTo>
                    <a:pt x="0" y="219821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B70827-CF25-F66E-AC4E-CB497914B122}"/>
              </a:ext>
            </a:extLst>
          </p:cNvPr>
          <p:cNvSpPr txBox="1"/>
          <p:nvPr/>
        </p:nvSpPr>
        <p:spPr>
          <a:xfrm>
            <a:off x="4419600" y="2747316"/>
            <a:ext cx="9241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IMPLEMENTASI DALAM 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65511D-261A-956F-0667-189A039A6046}"/>
              </a:ext>
            </a:extLst>
          </p:cNvPr>
          <p:cNvSpPr txBox="1"/>
          <p:nvPr/>
        </p:nvSpPr>
        <p:spPr>
          <a:xfrm>
            <a:off x="953146" y="3622252"/>
            <a:ext cx="9241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 err="1">
                <a:latin typeface="Hanken Grotesk" panose="020B0604020202020204" charset="0"/>
              </a:rPr>
              <a:t>Contoh</a:t>
            </a:r>
            <a:r>
              <a:rPr lang="en-ID" sz="1800" dirty="0">
                <a:latin typeface="Hanken Grotesk" panose="020B0604020202020204" charset="0"/>
              </a:rPr>
              <a:t> </a:t>
            </a:r>
            <a:r>
              <a:rPr lang="en-ID" sz="1800" dirty="0" err="1">
                <a:latin typeface="Hanken Grotesk" panose="020B0604020202020204" charset="0"/>
              </a:rPr>
              <a:t>Implementasi</a:t>
            </a:r>
            <a:r>
              <a:rPr lang="en-ID" sz="1800" dirty="0">
                <a:latin typeface="Hanken Grotesk" panose="020B0604020202020204" charset="0"/>
              </a:rPr>
              <a:t> Unit Test 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3B644B0-B896-443A-81BF-4EA7A2018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336" y="4210822"/>
            <a:ext cx="4000650" cy="31601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1894E0-8621-5BFC-1FE9-67182226C464}"/>
              </a:ext>
            </a:extLst>
          </p:cNvPr>
          <p:cNvSpPr txBox="1"/>
          <p:nvPr/>
        </p:nvSpPr>
        <p:spPr>
          <a:xfrm>
            <a:off x="6485818" y="4571615"/>
            <a:ext cx="92419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 err="1">
                <a:latin typeface="Hanken Grotesk" panose="020B0604020202020204" charset="0"/>
              </a:rPr>
              <a:t>Dalam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contoh</a:t>
            </a:r>
            <a:r>
              <a:rPr lang="en-ID" sz="3200" dirty="0">
                <a:latin typeface="Hanken Grotesk" panose="020B0604020202020204" charset="0"/>
              </a:rPr>
              <a:t> di </a:t>
            </a:r>
            <a:r>
              <a:rPr lang="en-ID" sz="3200" dirty="0" err="1">
                <a:latin typeface="Hanken Grotesk" panose="020B0604020202020204" charset="0"/>
              </a:rPr>
              <a:t>samping</a:t>
            </a:r>
            <a:r>
              <a:rPr lang="en-ID" sz="3200" dirty="0">
                <a:latin typeface="Hanken Grotesk" panose="020B0604020202020204" charset="0"/>
              </a:rPr>
              <a:t>, </a:t>
            </a:r>
            <a:r>
              <a:rPr lang="en-ID" sz="3200" dirty="0" err="1">
                <a:latin typeface="Hanken Grotesk" panose="020B0604020202020204" charset="0"/>
              </a:rPr>
              <a:t>kita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menggunakan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unittest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untuk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menguji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fungsi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tambah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secara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terisolasi</a:t>
            </a:r>
            <a:r>
              <a:rPr lang="en-ID" sz="3200" dirty="0">
                <a:latin typeface="Hanken Grotesk" panose="020B0604020202020204" charset="0"/>
              </a:rPr>
              <a:t>, </a:t>
            </a:r>
            <a:r>
              <a:rPr lang="en-ID" sz="3200" dirty="0" err="1">
                <a:latin typeface="Hanken Grotesk" panose="020B0604020202020204" charset="0"/>
              </a:rPr>
              <a:t>memastikan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bahwa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hasilnya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sesuai</a:t>
            </a:r>
            <a:r>
              <a:rPr lang="en-ID" sz="3200" dirty="0">
                <a:latin typeface="Hanken Grotesk" panose="020B0604020202020204" charset="0"/>
              </a:rPr>
              <a:t> </a:t>
            </a:r>
            <a:r>
              <a:rPr lang="en-ID" sz="3200" dirty="0" err="1">
                <a:latin typeface="Hanken Grotesk" panose="020B0604020202020204" charset="0"/>
              </a:rPr>
              <a:t>dengan</a:t>
            </a:r>
            <a:r>
              <a:rPr lang="en-ID" sz="3200" dirty="0">
                <a:latin typeface="Hanken Grotesk" panose="020B0604020202020204" charset="0"/>
              </a:rPr>
              <a:t> yang </a:t>
            </a:r>
            <a:r>
              <a:rPr lang="en-ID" sz="3200" dirty="0" err="1">
                <a:latin typeface="Hanken Grotesk" panose="020B0604020202020204" charset="0"/>
              </a:rPr>
              <a:t>diharapkan</a:t>
            </a:r>
            <a:r>
              <a:rPr lang="en-ID" sz="3200" dirty="0">
                <a:latin typeface="Hanken Grotesk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5698" y="1556730"/>
            <a:ext cx="6936599" cy="341250"/>
            <a:chOff x="0" y="0"/>
            <a:chExt cx="1826923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923" cy="89877"/>
            </a:xfrm>
            <a:custGeom>
              <a:avLst/>
              <a:gdLst/>
              <a:ahLst/>
              <a:cxnLst/>
              <a:rect l="l" t="t" r="r" b="b"/>
              <a:pathLst>
                <a:path w="1826923" h="89877">
                  <a:moveTo>
                    <a:pt x="0" y="0"/>
                  </a:moveTo>
                  <a:lnTo>
                    <a:pt x="1826923" y="0"/>
                  </a:lnTo>
                  <a:lnTo>
                    <a:pt x="18269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369420" y="635000"/>
            <a:ext cx="7549157" cy="94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CI/CD DENGAN PYTHON</a:t>
            </a:r>
            <a:endParaRPr lang="en-US" sz="4000" dirty="0">
              <a:solidFill>
                <a:srgbClr val="0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05</a:t>
            </a:r>
          </a:p>
        </p:txBody>
      </p:sp>
      <p:sp>
        <p:nvSpPr>
          <p:cNvPr id="37" name="Freeform 37"/>
          <p:cNvSpPr/>
          <p:nvPr/>
        </p:nvSpPr>
        <p:spPr>
          <a:xfrm>
            <a:off x="15831798" y="1028700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693547-A727-2435-2A03-27A5922144B8}"/>
              </a:ext>
            </a:extLst>
          </p:cNvPr>
          <p:cNvSpPr txBox="1"/>
          <p:nvPr/>
        </p:nvSpPr>
        <p:spPr>
          <a:xfrm>
            <a:off x="4267200" y="1883293"/>
            <a:ext cx="9339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FUNGSI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CA8998-1FC3-57C0-9A1C-F298D6D1ECAE}"/>
              </a:ext>
            </a:extLst>
          </p:cNvPr>
          <p:cNvSpPr txBox="1"/>
          <p:nvPr/>
        </p:nvSpPr>
        <p:spPr>
          <a:xfrm>
            <a:off x="629191" y="2416565"/>
            <a:ext cx="1711951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b="1" dirty="0">
                <a:latin typeface="Hanken Grotesk" panose="020B0604020202020204" charset="0"/>
              </a:rPr>
              <a:t>- </a:t>
            </a:r>
            <a:r>
              <a:rPr lang="en-ID" sz="2800" b="1" dirty="0" err="1">
                <a:latin typeface="Hanken Grotesk" panose="020B0604020202020204" charset="0"/>
              </a:rPr>
              <a:t>Deteksi</a:t>
            </a:r>
            <a:r>
              <a:rPr lang="en-ID" sz="2800" b="1" dirty="0">
                <a:latin typeface="Hanken Grotesk" panose="020B0604020202020204" charset="0"/>
              </a:rPr>
              <a:t> bug </a:t>
            </a:r>
            <a:r>
              <a:rPr lang="en-ID" sz="2800" b="1" dirty="0" err="1">
                <a:latin typeface="Hanken Grotesk" panose="020B0604020202020204" charset="0"/>
              </a:rPr>
              <a:t>lebih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b="1" dirty="0" err="1">
                <a:latin typeface="Hanken Grotesk" panose="020B0604020202020204" charset="0"/>
              </a:rPr>
              <a:t>awal</a:t>
            </a:r>
            <a:endParaRPr lang="en-ID" sz="2800" b="1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Manfaat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pertama</a:t>
            </a:r>
            <a:r>
              <a:rPr lang="en-ID" sz="2800" dirty="0">
                <a:latin typeface="Hanken Grotesk" panose="020B0604020202020204" charset="0"/>
              </a:rPr>
              <a:t> CI/CD </a:t>
            </a:r>
            <a:r>
              <a:rPr lang="en-ID" sz="2800" dirty="0" err="1">
                <a:latin typeface="Hanken Grotesk" panose="020B0604020202020204" charset="0"/>
              </a:rPr>
              <a:t>adalah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mampu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mendeteksi</a:t>
            </a:r>
            <a:r>
              <a:rPr lang="en-ID" sz="2800" dirty="0">
                <a:latin typeface="Hanken Grotesk" panose="020B0604020202020204" charset="0"/>
              </a:rPr>
              <a:t> bug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error </a:t>
            </a:r>
            <a:r>
              <a:rPr lang="en-ID" sz="2800" dirty="0" err="1">
                <a:latin typeface="Hanken Grotesk" panose="020B0604020202020204" charset="0"/>
              </a:rPr>
              <a:t>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awal</a:t>
            </a:r>
            <a:r>
              <a:rPr lang="en-ID" sz="2800" dirty="0">
                <a:latin typeface="Hanken Grotesk" panose="020B0604020202020204" charset="0"/>
              </a:rPr>
              <a:t>. </a:t>
            </a:r>
            <a:r>
              <a:rPr lang="en-ID" sz="2800" dirty="0" err="1">
                <a:latin typeface="Hanken Grotesk" panose="020B0604020202020204" charset="0"/>
              </a:rPr>
              <a:t>Pasalnya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keseluruhan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di-submit </a:t>
            </a:r>
            <a:r>
              <a:rPr lang="en-ID" sz="2800" dirty="0" err="1">
                <a:latin typeface="Hanken Grotesk" panose="020B0604020202020204" charset="0"/>
              </a:rPr>
              <a:t>akan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diperiksa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diuji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terlebih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dahulu</a:t>
            </a:r>
            <a:r>
              <a:rPr lang="en-ID" sz="2800" dirty="0">
                <a:latin typeface="Hanken Grotesk" panose="020B0604020202020204" charset="0"/>
              </a:rPr>
              <a:t>. Hal </a:t>
            </a:r>
            <a:r>
              <a:rPr lang="en-ID" sz="2800" dirty="0" err="1">
                <a:latin typeface="Hanken Grotesk" panose="020B0604020202020204" charset="0"/>
              </a:rPr>
              <a:t>ini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bertujuan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untuk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memastikan</a:t>
            </a:r>
            <a:r>
              <a:rPr lang="en-ID" sz="2800" dirty="0">
                <a:latin typeface="Hanken Grotesk" panose="020B0604020202020204" charset="0"/>
              </a:rPr>
              <a:t> bug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error yang </a:t>
            </a:r>
            <a:r>
              <a:rPr lang="en-ID" sz="2800" dirty="0" err="1">
                <a:latin typeface="Hanken Grotesk" panose="020B0604020202020204" charset="0"/>
              </a:rPr>
              <a:t>berpotensi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mempengaruhi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aplikasi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sudah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hilang</a:t>
            </a:r>
            <a:r>
              <a:rPr lang="en-ID" sz="2800" dirty="0">
                <a:latin typeface="Hanken Grotesk" panose="020B0604020202020204" charset="0"/>
              </a:rPr>
              <a:t>. Jika </a:t>
            </a:r>
            <a:r>
              <a:rPr lang="en-ID" sz="2800" dirty="0" err="1">
                <a:latin typeface="Hanken Grotesk" panose="020B0604020202020204" charset="0"/>
              </a:rPr>
              <a:t>menemukan</a:t>
            </a:r>
            <a:r>
              <a:rPr lang="en-ID" sz="2800" dirty="0">
                <a:latin typeface="Hanken Grotesk" panose="020B0604020202020204" charset="0"/>
              </a:rPr>
              <a:t> error, </a:t>
            </a:r>
            <a:r>
              <a:rPr lang="en-ID" sz="2800" dirty="0" err="1">
                <a:latin typeface="Hanken Grotesk" panose="020B0604020202020204" charset="0"/>
              </a:rPr>
              <a:t>pengembang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mengetahui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lokasinya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secara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spesifik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sehingga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cepat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diperbaiki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  <a:p>
            <a:pPr algn="just"/>
            <a:endParaRPr lang="en-ID" sz="2800" b="1" dirty="0">
              <a:latin typeface="Hanken Grotesk" panose="020B0604020202020204" charset="0"/>
            </a:endParaRPr>
          </a:p>
          <a:p>
            <a:pPr algn="just"/>
            <a:r>
              <a:rPr lang="en-ID" sz="2800" b="1" dirty="0">
                <a:latin typeface="Hanken Grotesk" panose="020B0604020202020204" charset="0"/>
              </a:rPr>
              <a:t>-  </a:t>
            </a:r>
            <a:r>
              <a:rPr lang="en-ID" sz="2800" b="1" dirty="0" err="1">
                <a:latin typeface="Hanken Grotesk" panose="020B0604020202020204" charset="0"/>
              </a:rPr>
              <a:t>Meningkatkan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b="1" dirty="0" err="1">
                <a:latin typeface="Hanken Grotesk" panose="020B0604020202020204" charset="0"/>
              </a:rPr>
              <a:t>produktivitas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b="1" dirty="0" err="1">
                <a:latin typeface="Hanken Grotesk" panose="020B0604020202020204" charset="0"/>
              </a:rPr>
              <a:t>tim</a:t>
            </a:r>
            <a:endParaRPr lang="en-ID" sz="2800" b="1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Implementasi</a:t>
            </a:r>
            <a:r>
              <a:rPr lang="en-ID" sz="2800" dirty="0">
                <a:latin typeface="Hanken Grotesk" panose="020B0604020202020204" charset="0"/>
              </a:rPr>
              <a:t> CI/CD </a:t>
            </a:r>
            <a:r>
              <a:rPr lang="en-ID" sz="2800" dirty="0" err="1">
                <a:latin typeface="Hanken Grotesk" panose="020B0604020202020204" charset="0"/>
              </a:rPr>
              <a:t>bermanfaat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untuk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meningkatkan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produktivitas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hal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ini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adalah</a:t>
            </a:r>
            <a:r>
              <a:rPr lang="en-ID" sz="2800" dirty="0">
                <a:latin typeface="Hanken Grotesk" panose="020B0604020202020204" charset="0"/>
              </a:rPr>
              <a:t> DevOps. </a:t>
            </a:r>
            <a:r>
              <a:rPr lang="en-ID" sz="2800" dirty="0" err="1">
                <a:latin typeface="Hanken Grotesk" panose="020B0604020202020204" charset="0"/>
              </a:rPr>
              <a:t>Pasalnya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setiap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saling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berkolaborasi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serta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tidak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mengerjakan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satu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tugas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sama</a:t>
            </a:r>
            <a:r>
              <a:rPr lang="en-ID" sz="2800" dirty="0">
                <a:latin typeface="Hanken Grotesk" panose="020B0604020202020204" charset="0"/>
              </a:rPr>
              <a:t>. </a:t>
            </a:r>
            <a:r>
              <a:rPr lang="en-ID" sz="2800" dirty="0" err="1">
                <a:latin typeface="Hanken Grotesk" panose="020B0604020202020204" charset="0"/>
              </a:rPr>
              <a:t>Selain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itu</a:t>
            </a:r>
            <a:r>
              <a:rPr lang="en-ID" sz="2800" dirty="0">
                <a:latin typeface="Hanken Grotesk" panose="020B0604020202020204" charset="0"/>
              </a:rPr>
              <a:t>, proses testing pun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secara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otomatis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dimana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pengujian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berlangsung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efisien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dibandingkan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cara</a:t>
            </a:r>
            <a:r>
              <a:rPr lang="en-ID" sz="2800" dirty="0">
                <a:latin typeface="Hanken Grotesk" panose="020B0604020202020204" charset="0"/>
              </a:rPr>
              <a:t> manual.</a:t>
            </a:r>
          </a:p>
          <a:p>
            <a:pPr algn="just"/>
            <a:r>
              <a:rPr lang="en-ID" sz="2800" b="1" dirty="0">
                <a:latin typeface="Hanken Grotesk" panose="020B0604020202020204" charset="0"/>
              </a:rPr>
              <a:t>-  </a:t>
            </a:r>
            <a:r>
              <a:rPr lang="en-ID" sz="2800" b="1" dirty="0" err="1">
                <a:latin typeface="Hanken Grotesk" panose="020B0604020202020204" charset="0"/>
              </a:rPr>
              <a:t>Mempercepat</a:t>
            </a:r>
            <a:r>
              <a:rPr lang="en-ID" sz="2800" b="1" dirty="0">
                <a:latin typeface="Hanken Grotesk" panose="020B0604020202020204" charset="0"/>
              </a:rPr>
              <a:t> proses </a:t>
            </a:r>
            <a:r>
              <a:rPr lang="en-ID" sz="2800" b="1" dirty="0" err="1">
                <a:latin typeface="Hanken Grotesk" panose="020B0604020202020204" charset="0"/>
              </a:rPr>
              <a:t>rilis</a:t>
            </a:r>
            <a:r>
              <a:rPr lang="en-ID" sz="2800" b="1" dirty="0">
                <a:latin typeface="Hanken Grotesk" panose="020B0604020202020204" charset="0"/>
              </a:rPr>
              <a:t> software</a:t>
            </a:r>
          </a:p>
          <a:p>
            <a:pPr algn="just"/>
            <a:endParaRPr lang="en-ID" sz="2800" b="1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Manfaat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terakhir</a:t>
            </a:r>
            <a:r>
              <a:rPr lang="en-ID" sz="2800" dirty="0">
                <a:latin typeface="Hanken Grotesk" panose="020B0604020202020204" charset="0"/>
              </a:rPr>
              <a:t> CI/CD </a:t>
            </a:r>
            <a:r>
              <a:rPr lang="en-ID" sz="2800" dirty="0" err="1">
                <a:latin typeface="Hanken Grotesk" panose="020B0604020202020204" charset="0"/>
              </a:rPr>
              <a:t>adalah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mempercepat</a:t>
            </a:r>
            <a:r>
              <a:rPr lang="en-ID" sz="2800" dirty="0">
                <a:latin typeface="Hanken Grotesk" panose="020B0604020202020204" charset="0"/>
              </a:rPr>
              <a:t> proses </a:t>
            </a:r>
            <a:r>
              <a:rPr lang="en-ID" sz="2800" dirty="0" err="1">
                <a:latin typeface="Hanken Grotesk" panose="020B0604020202020204" charset="0"/>
              </a:rPr>
              <a:t>rilis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. </a:t>
            </a:r>
            <a:r>
              <a:rPr lang="en-ID" sz="2800" dirty="0" err="1">
                <a:latin typeface="Hanken Grotesk" panose="020B0604020202020204" charset="0"/>
              </a:rPr>
              <a:t>Alasannya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yakni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karena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setiap</a:t>
            </a:r>
            <a:r>
              <a:rPr lang="en-ID" sz="2800" dirty="0">
                <a:latin typeface="Hanken Grotesk" panose="020B0604020202020204" charset="0"/>
              </a:rPr>
              <a:t> error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bug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dideteksi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sejak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dini</a:t>
            </a:r>
            <a:r>
              <a:rPr lang="en-ID" sz="2800" dirty="0">
                <a:latin typeface="Hanken Grotesk" panose="020B0604020202020204" charset="0"/>
              </a:rPr>
              <a:t>. </a:t>
            </a:r>
            <a:r>
              <a:rPr lang="en-ID" sz="2800" dirty="0" err="1">
                <a:latin typeface="Hanken Grotesk" panose="020B0604020202020204" charset="0"/>
              </a:rPr>
              <a:t>Selain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itu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digabungkan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diterapkan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secara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terus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menerus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memungkinkan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aplikasi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selalu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siap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dirilis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kapanpun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7950" y="2265702"/>
            <a:ext cx="7212100" cy="341250"/>
            <a:chOff x="0" y="0"/>
            <a:chExt cx="1899483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9483" cy="89877"/>
            </a:xfrm>
            <a:custGeom>
              <a:avLst/>
              <a:gdLst/>
              <a:ahLst/>
              <a:cxnLst/>
              <a:rect l="l" t="t" r="r" b="b"/>
              <a:pathLst>
                <a:path w="1899483" h="89877">
                  <a:moveTo>
                    <a:pt x="0" y="0"/>
                  </a:moveTo>
                  <a:lnTo>
                    <a:pt x="1899483" y="0"/>
                  </a:lnTo>
                  <a:lnTo>
                    <a:pt x="189948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74191" y="1698964"/>
            <a:ext cx="7539618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000" dirty="0"/>
              <a:t>CI/CD DENGAN PYTHON</a:t>
            </a:r>
            <a:br>
              <a:rPr lang="en-US" sz="8000" dirty="0"/>
            </a:br>
            <a:r>
              <a:rPr lang="en-US" sz="8000" dirty="0"/>
              <a:t> </a:t>
            </a:r>
            <a:endParaRPr lang="en-US" sz="5999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06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BF7CE-A9D2-BE17-EC9A-4E6F93E8E24D}"/>
              </a:ext>
            </a:extLst>
          </p:cNvPr>
          <p:cNvSpPr txBox="1"/>
          <p:nvPr/>
        </p:nvSpPr>
        <p:spPr>
          <a:xfrm>
            <a:off x="3643836" y="2752133"/>
            <a:ext cx="9960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KARAKTERISTIK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70CEA-1DAF-033D-DF7C-02EECC8504B1}"/>
              </a:ext>
            </a:extLst>
          </p:cNvPr>
          <p:cNvSpPr txBox="1"/>
          <p:nvPr/>
        </p:nvSpPr>
        <p:spPr>
          <a:xfrm>
            <a:off x="974917" y="3533148"/>
            <a:ext cx="1677378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1" dirty="0" err="1">
                <a:latin typeface="Hanken Grotesk" panose="020B0604020202020204" charset="0"/>
              </a:rPr>
              <a:t>Automatisasi</a:t>
            </a:r>
            <a:r>
              <a:rPr lang="en-ID" sz="2400" dirty="0">
                <a:latin typeface="Hanken Grotesk" panose="020B0604020202020204" charset="0"/>
              </a:rPr>
              <a:t>: CI/CD </a:t>
            </a:r>
            <a:r>
              <a:rPr lang="en-ID" sz="2400" dirty="0" err="1">
                <a:latin typeface="Hanken Grotesk" panose="020B0604020202020204" charset="0"/>
              </a:rPr>
              <a:t>adalah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tentang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otomatisasi</a:t>
            </a:r>
            <a:r>
              <a:rPr lang="en-ID" sz="2400" dirty="0">
                <a:latin typeface="Hanken Grotesk" panose="020B0604020202020204" charset="0"/>
              </a:rPr>
              <a:t> proses </a:t>
            </a:r>
            <a:r>
              <a:rPr lang="en-ID" sz="2400" dirty="0" err="1">
                <a:latin typeface="Hanken Grotesk" panose="020B0604020202020204" charset="0"/>
              </a:rPr>
              <a:t>pengembangan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perangkat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lunak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termasuk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pengujian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pengiriman</a:t>
            </a:r>
            <a:r>
              <a:rPr lang="en-ID" sz="2400" dirty="0">
                <a:latin typeface="Hanken Grotesk" panose="020B0604020202020204" charset="0"/>
              </a:rPr>
              <a:t>, dan </a:t>
            </a:r>
            <a:r>
              <a:rPr lang="en-ID" sz="2400" dirty="0" err="1">
                <a:latin typeface="Hanken Grotesk" panose="020B0604020202020204" charset="0"/>
              </a:rPr>
              <a:t>penerapan</a:t>
            </a:r>
            <a:r>
              <a:rPr lang="en-ID" sz="2400" dirty="0">
                <a:latin typeface="Hanken Grotesk" panose="020B0604020202020204" charset="0"/>
              </a:rPr>
              <a:t>. </a:t>
            </a:r>
            <a:r>
              <a:rPr lang="en-ID" sz="2400" dirty="0" err="1">
                <a:latin typeface="Hanken Grotesk" panose="020B0604020202020204" charset="0"/>
              </a:rPr>
              <a:t>Dalam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pengembangan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perangkat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lunak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menggunakan</a:t>
            </a:r>
            <a:r>
              <a:rPr lang="en-ID" sz="2400" dirty="0">
                <a:latin typeface="Hanken Grotesk" panose="020B0604020202020204" charset="0"/>
              </a:rPr>
              <a:t> Python, CI/CD </a:t>
            </a:r>
            <a:r>
              <a:rPr lang="en-ID" sz="2400" dirty="0" err="1">
                <a:latin typeface="Hanken Grotesk" panose="020B0604020202020204" charset="0"/>
              </a:rPr>
              <a:t>dapat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digunakan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untuk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mengelola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pengintegrasian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pengujian</a:t>
            </a:r>
            <a:r>
              <a:rPr lang="en-ID" sz="2400" dirty="0">
                <a:latin typeface="Hanken Grotesk" panose="020B0604020202020204" charset="0"/>
              </a:rPr>
              <a:t>, dan </a:t>
            </a:r>
            <a:r>
              <a:rPr lang="en-ID" sz="2400" dirty="0" err="1">
                <a:latin typeface="Hanken Grotesk" panose="020B0604020202020204" charset="0"/>
              </a:rPr>
              <a:t>penerapan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kode</a:t>
            </a:r>
            <a:r>
              <a:rPr lang="en-ID" sz="2400" dirty="0">
                <a:latin typeface="Hanken Grotesk" panose="020B0604020202020204" charset="0"/>
              </a:rPr>
              <a:t> yang </a:t>
            </a:r>
            <a:r>
              <a:rPr lang="en-ID" sz="2400" dirty="0" err="1">
                <a:latin typeface="Hanken Grotesk" panose="020B0604020202020204" charset="0"/>
              </a:rPr>
              <a:t>dikembangkan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secara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otomatis</a:t>
            </a:r>
            <a:r>
              <a:rPr lang="en-ID" sz="2400" dirty="0">
                <a:latin typeface="Hanken Grotesk" panose="020B0604020202020204" charset="0"/>
              </a:rPr>
              <a:t>.</a:t>
            </a:r>
          </a:p>
          <a:p>
            <a:pPr algn="just"/>
            <a:endParaRPr lang="en-ID" sz="2400" dirty="0">
              <a:latin typeface="Hanken Grotesk" panose="020B0604020202020204" charset="0"/>
            </a:endParaRPr>
          </a:p>
          <a:p>
            <a:pPr algn="just"/>
            <a:r>
              <a:rPr lang="en-ID" sz="2400" b="1" dirty="0" err="1">
                <a:latin typeface="Hanken Grotesk" panose="020B0604020202020204" charset="0"/>
              </a:rPr>
              <a:t>Pengujian</a:t>
            </a:r>
            <a:r>
              <a:rPr lang="en-ID" sz="2400" b="1" dirty="0">
                <a:latin typeface="Hanken Grotesk" panose="020B0604020202020204" charset="0"/>
              </a:rPr>
              <a:t> </a:t>
            </a:r>
            <a:r>
              <a:rPr lang="en-ID" sz="2400" b="1" dirty="0" err="1">
                <a:latin typeface="Hanken Grotesk" panose="020B0604020202020204" charset="0"/>
              </a:rPr>
              <a:t>Otomatis</a:t>
            </a:r>
            <a:r>
              <a:rPr lang="en-ID" sz="2400" b="1" dirty="0">
                <a:latin typeface="Hanken Grotesk" panose="020B0604020202020204" charset="0"/>
              </a:rPr>
              <a:t>: </a:t>
            </a:r>
            <a:r>
              <a:rPr lang="en-ID" sz="2400" dirty="0">
                <a:latin typeface="Hanken Grotesk" panose="020B0604020202020204" charset="0"/>
              </a:rPr>
              <a:t>CI/CD </a:t>
            </a:r>
            <a:r>
              <a:rPr lang="en-ID" sz="2400" dirty="0" err="1">
                <a:latin typeface="Hanken Grotesk" panose="020B0604020202020204" charset="0"/>
              </a:rPr>
              <a:t>memungkinkan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pengujian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otomatis</a:t>
            </a:r>
            <a:r>
              <a:rPr lang="en-ID" sz="2400" dirty="0">
                <a:latin typeface="Hanken Grotesk" panose="020B0604020202020204" charset="0"/>
              </a:rPr>
              <a:t> pada </a:t>
            </a:r>
            <a:r>
              <a:rPr lang="en-ID" sz="2400" dirty="0" err="1">
                <a:latin typeface="Hanken Grotesk" panose="020B0604020202020204" charset="0"/>
              </a:rPr>
              <a:t>setiap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perubahan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kode</a:t>
            </a:r>
            <a:r>
              <a:rPr lang="en-ID" sz="2400" dirty="0">
                <a:latin typeface="Hanken Grotesk" panose="020B0604020202020204" charset="0"/>
              </a:rPr>
              <a:t> yang </a:t>
            </a:r>
            <a:r>
              <a:rPr lang="en-ID" sz="2400" dirty="0" err="1">
                <a:latin typeface="Hanken Grotesk" panose="020B0604020202020204" charset="0"/>
              </a:rPr>
              <a:t>dilakukan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sehingga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memastikan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bahwa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kode</a:t>
            </a:r>
            <a:r>
              <a:rPr lang="en-ID" sz="2400" dirty="0">
                <a:latin typeface="Hanken Grotesk" panose="020B0604020202020204" charset="0"/>
              </a:rPr>
              <a:t> yang </a:t>
            </a:r>
            <a:r>
              <a:rPr lang="en-ID" sz="2400" dirty="0" err="1">
                <a:latin typeface="Hanken Grotesk" panose="020B0604020202020204" charset="0"/>
              </a:rPr>
              <a:t>dikembangkan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selalu</a:t>
            </a:r>
            <a:r>
              <a:rPr lang="en-ID" sz="2400" dirty="0">
                <a:latin typeface="Hanken Grotesk" panose="020B0604020202020204" charset="0"/>
              </a:rPr>
              <a:t> up-to-date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teknologi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terbaru</a:t>
            </a:r>
            <a:r>
              <a:rPr lang="en-ID" sz="2400" dirty="0">
                <a:latin typeface="Hanken Grotesk" panose="020B0604020202020204" charset="0"/>
              </a:rPr>
              <a:t> dan </a:t>
            </a:r>
            <a:r>
              <a:rPr lang="en-ID" sz="2400" dirty="0" err="1">
                <a:latin typeface="Hanken Grotesk" panose="020B0604020202020204" charset="0"/>
              </a:rPr>
              <a:t>dapat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diperbaiki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atau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diperluas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cepat</a:t>
            </a:r>
            <a:r>
              <a:rPr lang="en-ID" sz="2400" dirty="0">
                <a:latin typeface="Hanken Grotesk" panose="020B0604020202020204" charset="0"/>
              </a:rPr>
              <a:t>. </a:t>
            </a:r>
            <a:r>
              <a:rPr lang="en-ID" sz="2400" dirty="0" err="1">
                <a:latin typeface="Hanken Grotesk" panose="020B0604020202020204" charset="0"/>
              </a:rPr>
              <a:t>Dalam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pengembangan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perangkat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lunak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menggunakan</a:t>
            </a:r>
            <a:r>
              <a:rPr lang="en-ID" sz="2400" dirty="0">
                <a:latin typeface="Hanken Grotesk" panose="020B0604020202020204" charset="0"/>
              </a:rPr>
              <a:t> Python, </a:t>
            </a:r>
            <a:r>
              <a:rPr lang="en-ID" sz="2400" dirty="0" err="1">
                <a:latin typeface="Hanken Grotesk" panose="020B0604020202020204" charset="0"/>
              </a:rPr>
              <a:t>pengujian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otomatis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dapat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dilakukan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menggunakan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kerangka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kerja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pengujian</a:t>
            </a:r>
            <a:r>
              <a:rPr lang="en-ID" sz="2400" dirty="0">
                <a:latin typeface="Hanken Grotesk" panose="020B0604020202020204" charset="0"/>
              </a:rPr>
              <a:t> unit </a:t>
            </a:r>
            <a:r>
              <a:rPr lang="en-ID" sz="2400" dirty="0" err="1">
                <a:latin typeface="Hanken Grotesk" panose="020B0604020202020204" charset="0"/>
              </a:rPr>
              <a:t>seperti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unittest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pytest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atau</a:t>
            </a:r>
            <a:r>
              <a:rPr lang="en-ID" sz="2400" dirty="0">
                <a:latin typeface="Hanken Grotesk" panose="020B0604020202020204" charset="0"/>
              </a:rPr>
              <a:t> nose.</a:t>
            </a:r>
          </a:p>
          <a:p>
            <a:pPr algn="just"/>
            <a:endParaRPr lang="en-ID" sz="2400" dirty="0">
              <a:latin typeface="Hanken Grotesk" panose="020B0604020202020204" charset="0"/>
            </a:endParaRPr>
          </a:p>
          <a:p>
            <a:pPr algn="just"/>
            <a:r>
              <a:rPr lang="en-ID" sz="2400" b="1" dirty="0">
                <a:latin typeface="Hanken Grotesk" panose="020B0604020202020204" charset="0"/>
              </a:rPr>
              <a:t>Integrasi </a:t>
            </a:r>
            <a:r>
              <a:rPr lang="en-ID" sz="2400" b="1" dirty="0" err="1">
                <a:latin typeface="Hanken Grotesk" panose="020B0604020202020204" charset="0"/>
              </a:rPr>
              <a:t>Berkelanjutan</a:t>
            </a:r>
            <a:r>
              <a:rPr lang="en-ID" sz="2400" dirty="0">
                <a:latin typeface="Hanken Grotesk" panose="020B0604020202020204" charset="0"/>
              </a:rPr>
              <a:t>: CI/CD </a:t>
            </a:r>
            <a:r>
              <a:rPr lang="en-ID" sz="2400" dirty="0" err="1">
                <a:latin typeface="Hanken Grotesk" panose="020B0604020202020204" charset="0"/>
              </a:rPr>
              <a:t>memungkinkan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integrasi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berkelanjutan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dari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setiap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perubahan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kode</a:t>
            </a:r>
            <a:r>
              <a:rPr lang="en-ID" sz="2400" dirty="0">
                <a:latin typeface="Hanken Grotesk" panose="020B0604020202020204" charset="0"/>
              </a:rPr>
              <a:t> yang </a:t>
            </a:r>
            <a:r>
              <a:rPr lang="en-ID" sz="2400" dirty="0" err="1">
                <a:latin typeface="Hanken Grotesk" panose="020B0604020202020204" charset="0"/>
              </a:rPr>
              <a:t>dilakukan</a:t>
            </a:r>
            <a:r>
              <a:rPr lang="en-ID" sz="2400" dirty="0">
                <a:latin typeface="Hanken Grotesk" panose="020B0604020202020204" charset="0"/>
              </a:rPr>
              <a:t>, </a:t>
            </a:r>
            <a:r>
              <a:rPr lang="en-ID" sz="2400" dirty="0" err="1">
                <a:latin typeface="Hanken Grotesk" panose="020B0604020202020204" charset="0"/>
              </a:rPr>
              <a:t>sehingga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memastikan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bahwa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kode</a:t>
            </a:r>
            <a:r>
              <a:rPr lang="en-ID" sz="2400" dirty="0">
                <a:latin typeface="Hanken Grotesk" panose="020B0604020202020204" charset="0"/>
              </a:rPr>
              <a:t> yang </a:t>
            </a:r>
            <a:r>
              <a:rPr lang="en-ID" sz="2400" dirty="0" err="1">
                <a:latin typeface="Hanken Grotesk" panose="020B0604020202020204" charset="0"/>
              </a:rPr>
              <a:t>dikembangkan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selalu</a:t>
            </a:r>
            <a:r>
              <a:rPr lang="en-ID" sz="2400" dirty="0">
                <a:latin typeface="Hanken Grotesk" panose="020B0604020202020204" charset="0"/>
              </a:rPr>
              <a:t> up-to-date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teknologi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terbaru</a:t>
            </a:r>
            <a:r>
              <a:rPr lang="en-ID" sz="2400" dirty="0">
                <a:latin typeface="Hanken Grotesk" panose="020B0604020202020204" charset="0"/>
              </a:rPr>
              <a:t> dan </a:t>
            </a:r>
            <a:r>
              <a:rPr lang="en-ID" sz="2400" dirty="0" err="1">
                <a:latin typeface="Hanken Grotesk" panose="020B0604020202020204" charset="0"/>
              </a:rPr>
              <a:t>dapat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diperbaiki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atau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diperluas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cepat</a:t>
            </a:r>
            <a:r>
              <a:rPr lang="en-ID" sz="2400" dirty="0">
                <a:latin typeface="Hanken Grotesk" panose="020B0604020202020204" charset="0"/>
              </a:rPr>
              <a:t>. </a:t>
            </a:r>
            <a:r>
              <a:rPr lang="en-ID" sz="2400" dirty="0" err="1">
                <a:latin typeface="Hanken Grotesk" panose="020B0604020202020204" charset="0"/>
              </a:rPr>
              <a:t>Dalam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pengembangan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perangkat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lunak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menggunakan</a:t>
            </a:r>
            <a:r>
              <a:rPr lang="en-ID" sz="2400" dirty="0">
                <a:latin typeface="Hanken Grotesk" panose="020B0604020202020204" charset="0"/>
              </a:rPr>
              <a:t> Python, </a:t>
            </a:r>
            <a:r>
              <a:rPr lang="en-ID" sz="2400" dirty="0" err="1">
                <a:latin typeface="Hanken Grotesk" panose="020B0604020202020204" charset="0"/>
              </a:rPr>
              <a:t>integrasi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berkelanjutan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dapat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dilakukan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dengan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menggunakan</a:t>
            </a:r>
            <a:r>
              <a:rPr lang="en-ID" sz="2400" dirty="0">
                <a:latin typeface="Hanken Grotesk" panose="020B0604020202020204" charset="0"/>
              </a:rPr>
              <a:t> tools </a:t>
            </a:r>
            <a:r>
              <a:rPr lang="en-ID" sz="2400" dirty="0" err="1">
                <a:latin typeface="Hanken Grotesk" panose="020B0604020202020204" charset="0"/>
              </a:rPr>
              <a:t>seperti</a:t>
            </a:r>
            <a:r>
              <a:rPr lang="en-ID" sz="2400" dirty="0">
                <a:latin typeface="Hanken Grotesk" panose="020B0604020202020204" charset="0"/>
              </a:rPr>
              <a:t> GitLab CI/CD, Jenkins, Travis CI, </a:t>
            </a:r>
            <a:r>
              <a:rPr lang="en-ID" sz="2400" dirty="0" err="1">
                <a:latin typeface="Hanken Grotesk" panose="020B0604020202020204" charset="0"/>
              </a:rPr>
              <a:t>atau</a:t>
            </a:r>
            <a:r>
              <a:rPr lang="en-ID" sz="2400" dirty="0">
                <a:latin typeface="Hanken Grotesk" panose="020B0604020202020204" charset="0"/>
              </a:rPr>
              <a:t> </a:t>
            </a:r>
            <a:r>
              <a:rPr lang="en-ID" sz="2400" dirty="0" err="1">
                <a:latin typeface="Hanken Grotesk" panose="020B0604020202020204" charset="0"/>
              </a:rPr>
              <a:t>CircleCI</a:t>
            </a:r>
            <a:r>
              <a:rPr lang="en-ID" sz="2400" dirty="0">
                <a:latin typeface="Hanken Grotesk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2310585"/>
            <a:ext cx="18288000" cy="5665830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66729" y="7979936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6D44-6778-50D5-F0BD-60F12C62822F}"/>
              </a:ext>
            </a:extLst>
          </p:cNvPr>
          <p:cNvSpPr txBox="1"/>
          <p:nvPr/>
        </p:nvSpPr>
        <p:spPr>
          <a:xfrm>
            <a:off x="6714139" y="771979"/>
            <a:ext cx="9960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CI/CD DENGAN PYTHON</a:t>
            </a:r>
            <a:br>
              <a:rPr lang="en-US" sz="3600" dirty="0"/>
            </a:br>
            <a:r>
              <a:rPr lang="en-US" sz="3600" dirty="0"/>
              <a:t> </a:t>
            </a:r>
            <a:endParaRPr lang="en-ID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0A85D-71B6-D2BD-CEDB-9E0E4090AF07}"/>
              </a:ext>
            </a:extLst>
          </p:cNvPr>
          <p:cNvSpPr txBox="1"/>
          <p:nvPr/>
        </p:nvSpPr>
        <p:spPr>
          <a:xfrm>
            <a:off x="3810000" y="1384871"/>
            <a:ext cx="1010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KARAKTERISTIK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0B6B99-F0C5-DA39-BCA0-D6271302474E}"/>
              </a:ext>
            </a:extLst>
          </p:cNvPr>
          <p:cNvSpPr txBox="1"/>
          <p:nvPr/>
        </p:nvSpPr>
        <p:spPr>
          <a:xfrm>
            <a:off x="381000" y="2611450"/>
            <a:ext cx="1720899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b="1" dirty="0" err="1">
                <a:latin typeface="Hanken Grotesk" panose="020B0604020202020204" charset="0"/>
              </a:rPr>
              <a:t>Penerapan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b="1" dirty="0" err="1">
                <a:latin typeface="Hanken Grotesk" panose="020B0604020202020204" charset="0"/>
              </a:rPr>
              <a:t>Berkelanjutan</a:t>
            </a:r>
            <a:r>
              <a:rPr lang="en-ID" sz="2800" b="1" dirty="0">
                <a:latin typeface="Hanken Grotesk" panose="020B0604020202020204" charset="0"/>
              </a:rPr>
              <a:t>: </a:t>
            </a:r>
            <a:r>
              <a:rPr lang="en-ID" sz="2800" dirty="0">
                <a:latin typeface="Hanken Grotesk" panose="020B0604020202020204" charset="0"/>
              </a:rPr>
              <a:t>CI/CD </a:t>
            </a:r>
            <a:r>
              <a:rPr lang="en-ID" sz="2800" dirty="0" err="1">
                <a:latin typeface="Hanken Grotesk" panose="020B0604020202020204" charset="0"/>
              </a:rPr>
              <a:t>memungkinkan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penerapan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berkelanjutan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dari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setiap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perubahan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sehingga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memastikan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bahwa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dikembangkan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selalu</a:t>
            </a:r>
            <a:r>
              <a:rPr lang="en-ID" sz="2800" dirty="0">
                <a:latin typeface="Hanken Grotesk" panose="020B0604020202020204" charset="0"/>
              </a:rPr>
              <a:t> up-to-date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teknologi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terbaru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diperbaiki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diperluas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cepat</a:t>
            </a:r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Python, </a:t>
            </a:r>
            <a:r>
              <a:rPr lang="en-ID" sz="2800" dirty="0" err="1">
                <a:latin typeface="Hanken Grotesk" panose="020B0604020202020204" charset="0"/>
              </a:rPr>
              <a:t>penerapan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berkelanjutan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tools </a:t>
            </a:r>
            <a:r>
              <a:rPr lang="en-ID" sz="2800" dirty="0" err="1">
                <a:latin typeface="Hanken Grotesk" panose="020B0604020202020204" charset="0"/>
              </a:rPr>
              <a:t>seperti</a:t>
            </a:r>
            <a:r>
              <a:rPr lang="en-ID" sz="2800" dirty="0">
                <a:latin typeface="Hanken Grotesk" panose="020B0604020202020204" charset="0"/>
              </a:rPr>
              <a:t> GitLab CI/CD, Jenkins, Travis CI,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CircleCI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  <a:p>
            <a:pPr algn="just"/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b="1" dirty="0" err="1">
                <a:latin typeface="Hanken Grotesk" panose="020B0604020202020204" charset="0"/>
              </a:rPr>
              <a:t>Kolaborasi</a:t>
            </a:r>
            <a:r>
              <a:rPr lang="en-ID" sz="2800" b="1" dirty="0">
                <a:latin typeface="Hanken Grotesk" panose="020B0604020202020204" charset="0"/>
              </a:rPr>
              <a:t>: </a:t>
            </a:r>
            <a:r>
              <a:rPr lang="en-ID" sz="2800" dirty="0">
                <a:latin typeface="Hanken Grotesk" panose="020B0604020202020204" charset="0"/>
              </a:rPr>
              <a:t>CI/CD </a:t>
            </a:r>
            <a:r>
              <a:rPr lang="en-ID" sz="2800" dirty="0" err="1">
                <a:latin typeface="Hanken Grotesk" panose="020B0604020202020204" charset="0"/>
              </a:rPr>
              <a:t>memungkinkan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kolaborasi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antara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 developer dan </a:t>
            </a:r>
            <a:r>
              <a:rPr lang="en-ID" sz="2800" dirty="0" err="1">
                <a:latin typeface="Hanken Grotesk" panose="020B0604020202020204" charset="0"/>
              </a:rPr>
              <a:t>tim</a:t>
            </a:r>
            <a:r>
              <a:rPr lang="en-ID" sz="2800" dirty="0">
                <a:latin typeface="Hanken Grotesk" panose="020B0604020202020204" charset="0"/>
              </a:rPr>
              <a:t> operations, </a:t>
            </a:r>
            <a:r>
              <a:rPr lang="en-ID" sz="2800" dirty="0" err="1">
                <a:latin typeface="Hanken Grotesk" panose="020B0604020202020204" charset="0"/>
              </a:rPr>
              <a:t>sehingga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memastikan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bahwa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berjalan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seimbang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tanggapan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error yang </a:t>
            </a:r>
            <a:r>
              <a:rPr lang="en-ID" sz="2800" dirty="0" err="1">
                <a:latin typeface="Hanken Grotesk" panose="020B0604020202020204" charset="0"/>
              </a:rPr>
              <a:t>terjadi</a:t>
            </a:r>
            <a:r>
              <a:rPr lang="en-ID" sz="2800" dirty="0">
                <a:latin typeface="Hanken Grotesk" panose="020B0604020202020204" charset="0"/>
              </a:rPr>
              <a:t> juga </a:t>
            </a:r>
            <a:r>
              <a:rPr lang="en-ID" sz="2800" dirty="0" err="1">
                <a:latin typeface="Hanken Grotesk" panose="020B0604020202020204" charset="0"/>
              </a:rPr>
              <a:t>bisa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didapatkan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lebih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cepat</a:t>
            </a:r>
            <a:endParaRPr lang="en-ID" sz="2800" dirty="0">
              <a:latin typeface="Hanken Grotesk" panose="020B0604020202020204" charset="0"/>
            </a:endParaRPr>
          </a:p>
          <a:p>
            <a:pPr algn="just"/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pengembangan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perangkat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lunak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Python, </a:t>
            </a:r>
            <a:r>
              <a:rPr lang="en-ID" sz="2800" dirty="0" err="1">
                <a:latin typeface="Hanken Grotesk" panose="020B0604020202020204" charset="0"/>
              </a:rPr>
              <a:t>kolaborasi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dapat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menggunakan</a:t>
            </a:r>
            <a:r>
              <a:rPr lang="en-ID" sz="2800" dirty="0">
                <a:latin typeface="Hanken Grotesk" panose="020B0604020202020204" charset="0"/>
              </a:rPr>
              <a:t> tools </a:t>
            </a:r>
            <a:r>
              <a:rPr lang="en-ID" sz="2800" dirty="0" err="1">
                <a:latin typeface="Hanken Grotesk" panose="020B0604020202020204" charset="0"/>
              </a:rPr>
              <a:t>seperti</a:t>
            </a:r>
            <a:r>
              <a:rPr lang="en-ID" sz="2800" dirty="0">
                <a:latin typeface="Hanken Grotesk" panose="020B0604020202020204" charset="0"/>
              </a:rPr>
              <a:t> GitLab CI/CD, Jenkins, Travis CI,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CircleCI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29192" y="682974"/>
            <a:ext cx="691452" cy="691452"/>
          </a:xfrm>
          <a:custGeom>
            <a:avLst/>
            <a:gdLst/>
            <a:ahLst/>
            <a:cxnLst/>
            <a:rect l="l" t="t" r="r" b="b"/>
            <a:pathLst>
              <a:path w="691452" h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92853" y="635000"/>
            <a:ext cx="314260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 Regular"/>
              </a:rPr>
              <a:t>UNIVERSITAS PAMULANG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2310585"/>
            <a:ext cx="18288000" cy="5665830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66729" y="7979936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6D44-6778-50D5-F0BD-60F12C62822F}"/>
              </a:ext>
            </a:extLst>
          </p:cNvPr>
          <p:cNvSpPr txBox="1"/>
          <p:nvPr/>
        </p:nvSpPr>
        <p:spPr>
          <a:xfrm>
            <a:off x="6714139" y="771979"/>
            <a:ext cx="9960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CI/CD DENGAN PYTHON</a:t>
            </a:r>
            <a:br>
              <a:rPr lang="en-US" sz="3600" dirty="0"/>
            </a:br>
            <a:r>
              <a:rPr lang="en-US" sz="3600" dirty="0"/>
              <a:t> </a:t>
            </a:r>
            <a:endParaRPr lang="en-ID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0A85D-71B6-D2BD-CEDB-9E0E4090AF07}"/>
              </a:ext>
            </a:extLst>
          </p:cNvPr>
          <p:cNvSpPr txBox="1"/>
          <p:nvPr/>
        </p:nvSpPr>
        <p:spPr>
          <a:xfrm>
            <a:off x="3810000" y="1384871"/>
            <a:ext cx="13223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600" dirty="0"/>
              <a:t>LANGKAH-LANGKAH KONFIGURASI CI/CD UNTUK PROYEK PYTHON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D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2F229-B267-4883-D63D-33E3D30DC291}"/>
              </a:ext>
            </a:extLst>
          </p:cNvPr>
          <p:cNvSpPr txBox="1"/>
          <p:nvPr/>
        </p:nvSpPr>
        <p:spPr>
          <a:xfrm>
            <a:off x="269867" y="2630348"/>
            <a:ext cx="1774826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ID" sz="2800" dirty="0" err="1">
                <a:latin typeface="Hanken Grotesk" panose="020B0604020202020204" charset="0"/>
              </a:rPr>
              <a:t>Pilih</a:t>
            </a:r>
            <a:r>
              <a:rPr lang="en-ID" sz="2800" dirty="0">
                <a:latin typeface="Hanken Grotesk" panose="020B0604020202020204" charset="0"/>
              </a:rPr>
              <a:t> platform CI/CD </a:t>
            </a:r>
          </a:p>
          <a:p>
            <a:r>
              <a:rPr lang="en-ID" sz="2800" dirty="0" err="1">
                <a:latin typeface="Hanken Grotesk" panose="020B0604020202020204" charset="0"/>
              </a:rPr>
              <a:t>Pilih</a:t>
            </a:r>
            <a:r>
              <a:rPr lang="en-ID" sz="2800" dirty="0">
                <a:latin typeface="Hanken Grotesk" panose="020B0604020202020204" charset="0"/>
              </a:rPr>
              <a:t> platform CI/CD yang </a:t>
            </a:r>
            <a:r>
              <a:rPr lang="en-ID" sz="2800" dirty="0" err="1">
                <a:latin typeface="Hanken Grotesk" panose="020B0604020202020204" charset="0"/>
              </a:rPr>
              <a:t>sesuai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untuk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proyek</a:t>
            </a:r>
            <a:r>
              <a:rPr lang="en-ID" sz="2800" dirty="0">
                <a:latin typeface="Hanken Grotesk" panose="020B0604020202020204" charset="0"/>
              </a:rPr>
              <a:t> Python. </a:t>
            </a:r>
            <a:r>
              <a:rPr lang="en-ID" sz="2800" dirty="0" err="1">
                <a:latin typeface="Hanken Grotesk" panose="020B0604020202020204" charset="0"/>
              </a:rPr>
              <a:t>Beberapa</a:t>
            </a:r>
            <a:r>
              <a:rPr lang="en-ID" sz="2800" dirty="0">
                <a:latin typeface="Hanken Grotesk" panose="020B0604020202020204" charset="0"/>
              </a:rPr>
              <a:t> platform CI/CD yang </a:t>
            </a:r>
            <a:r>
              <a:rPr lang="en-ID" sz="2800" dirty="0" err="1">
                <a:latin typeface="Hanken Grotesk" panose="020B0604020202020204" charset="0"/>
              </a:rPr>
              <a:t>populer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meliputi</a:t>
            </a:r>
            <a:r>
              <a:rPr lang="en-ID" sz="2800" dirty="0">
                <a:latin typeface="Hanken Grotesk" panose="020B0604020202020204" charset="0"/>
              </a:rPr>
              <a:t> GitLab CI/CD, Jenkins, Travis CI, dan </a:t>
            </a:r>
            <a:r>
              <a:rPr lang="en-ID" sz="2800" dirty="0" err="1">
                <a:latin typeface="Hanken Grotesk" panose="020B0604020202020204" charset="0"/>
              </a:rPr>
              <a:t>CircleCI</a:t>
            </a:r>
            <a:endParaRPr lang="en-ID" sz="2800" dirty="0">
              <a:latin typeface="Hanken Grotesk" panose="020B0604020202020204" charset="0"/>
            </a:endParaRPr>
          </a:p>
          <a:p>
            <a:endParaRPr lang="en-ID" sz="2800" dirty="0">
              <a:latin typeface="Hanken Grotesk" panose="020B060402020202020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ID" sz="2800" dirty="0" err="1">
                <a:latin typeface="Hanken Grotesk" panose="020B0604020202020204" charset="0"/>
              </a:rPr>
              <a:t>Konfigurasi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akun</a:t>
            </a:r>
            <a:endParaRPr lang="en-ID" sz="2800" dirty="0">
              <a:latin typeface="Hanken Grotesk" panose="020B0604020202020204" charset="0"/>
            </a:endParaRPr>
          </a:p>
          <a:p>
            <a:r>
              <a:rPr lang="en-ID" sz="2800" dirty="0">
                <a:latin typeface="Hanken Grotesk" panose="020B0604020202020204" charset="0"/>
              </a:rPr>
              <a:t>Buat </a:t>
            </a:r>
            <a:r>
              <a:rPr lang="en-ID" sz="2800" dirty="0" err="1">
                <a:latin typeface="Hanken Grotesk" panose="020B0604020202020204" charset="0"/>
              </a:rPr>
              <a:t>akun</a:t>
            </a:r>
            <a:r>
              <a:rPr lang="en-ID" sz="2800" dirty="0">
                <a:latin typeface="Hanken Grotesk" panose="020B0604020202020204" charset="0"/>
              </a:rPr>
              <a:t> di platform CI/CD yang Anda </a:t>
            </a:r>
            <a:r>
              <a:rPr lang="en-ID" sz="2800" dirty="0" err="1">
                <a:latin typeface="Hanken Grotesk" panose="020B0604020202020204" charset="0"/>
              </a:rPr>
              <a:t>pilih</a:t>
            </a:r>
            <a:r>
              <a:rPr lang="en-ID" sz="2800" dirty="0">
                <a:latin typeface="Hanken Grotesk" panose="020B0604020202020204" charset="0"/>
              </a:rPr>
              <a:t> dan </a:t>
            </a:r>
            <a:r>
              <a:rPr lang="en-ID" sz="2800" dirty="0" err="1">
                <a:latin typeface="Hanken Grotesk" panose="020B0604020202020204" charset="0"/>
              </a:rPr>
              <a:t>konfigurasi</a:t>
            </a:r>
            <a:r>
              <a:rPr lang="en-ID" sz="2800" dirty="0">
                <a:latin typeface="Hanken Grotesk" panose="020B0604020202020204" charset="0"/>
              </a:rPr>
              <a:t> setting-</a:t>
            </a:r>
            <a:r>
              <a:rPr lang="en-ID" sz="2800" dirty="0" err="1">
                <a:latin typeface="Hanken Grotesk" panose="020B0604020202020204" charset="0"/>
              </a:rPr>
              <a:t>nya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sesuai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dengan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kebutuhan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proyek</a:t>
            </a:r>
            <a:endParaRPr lang="en-ID" sz="2800" dirty="0">
              <a:latin typeface="Hanken Grotesk" panose="020B0604020202020204" charset="0"/>
            </a:endParaRPr>
          </a:p>
          <a:p>
            <a:endParaRPr lang="en-ID" sz="2800" dirty="0">
              <a:latin typeface="Hanken Grotesk" panose="020B060402020202020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ID" sz="2800" dirty="0" err="1">
                <a:latin typeface="Hanken Grotesk" panose="020B0604020202020204" charset="0"/>
              </a:rPr>
              <a:t>Konfigurasi</a:t>
            </a:r>
            <a:r>
              <a:rPr lang="en-ID" sz="2800" dirty="0">
                <a:latin typeface="Hanken Grotesk" panose="020B0604020202020204" charset="0"/>
              </a:rPr>
              <a:t> repository: </a:t>
            </a:r>
          </a:p>
          <a:p>
            <a:r>
              <a:rPr lang="en-ID" sz="2800" dirty="0" err="1">
                <a:latin typeface="Hanken Grotesk" panose="020B0604020202020204" charset="0"/>
              </a:rPr>
              <a:t>Tambahkan</a:t>
            </a:r>
            <a:r>
              <a:rPr lang="en-ID" sz="2800" dirty="0">
                <a:latin typeface="Hanken Grotesk" panose="020B0604020202020204" charset="0"/>
              </a:rPr>
              <a:t> file </a:t>
            </a:r>
            <a:r>
              <a:rPr lang="en-ID" sz="2800" b="1" dirty="0">
                <a:latin typeface="Hanken Grotesk" panose="020B0604020202020204" charset="0"/>
              </a:rPr>
              <a:t>.</a:t>
            </a:r>
            <a:r>
              <a:rPr lang="en-ID" sz="2800" b="1" dirty="0" err="1">
                <a:latin typeface="Hanken Grotesk" panose="020B0604020202020204" charset="0"/>
              </a:rPr>
              <a:t>gitlab-ci.yml</a:t>
            </a:r>
            <a:r>
              <a:rPr lang="en-ID" sz="2800" b="1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atau</a:t>
            </a:r>
            <a:r>
              <a:rPr lang="en-ID" sz="2800" dirty="0">
                <a:latin typeface="Hanken Grotesk" panose="020B0604020202020204" charset="0"/>
              </a:rPr>
              <a:t> .</a:t>
            </a:r>
            <a:r>
              <a:rPr lang="en-ID" sz="2800" dirty="0" err="1">
                <a:latin typeface="Hanken Grotesk" panose="020B0604020202020204" charset="0"/>
              </a:rPr>
              <a:t>travis.yml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ke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dalam</a:t>
            </a:r>
            <a:r>
              <a:rPr lang="en-ID" sz="2800" dirty="0">
                <a:latin typeface="Hanken Grotesk" panose="020B0604020202020204" charset="0"/>
              </a:rPr>
              <a:t> repository GitHub </a:t>
            </a:r>
            <a:r>
              <a:rPr lang="en-ID" sz="2800" dirty="0" err="1">
                <a:latin typeface="Hanken Grotesk" panose="020B0604020202020204" charset="0"/>
              </a:rPr>
              <a:t>untuk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mengatur</a:t>
            </a:r>
            <a:r>
              <a:rPr lang="en-ID" sz="2800" dirty="0">
                <a:latin typeface="Hanken Grotesk" panose="020B0604020202020204" charset="0"/>
              </a:rPr>
              <a:t> CI/CD pipeline. File </a:t>
            </a:r>
            <a:r>
              <a:rPr lang="en-ID" sz="2800" dirty="0" err="1">
                <a:latin typeface="Hanken Grotesk" panose="020B0604020202020204" charset="0"/>
              </a:rPr>
              <a:t>ini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akan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mencakup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langkah-langkah</a:t>
            </a:r>
            <a:r>
              <a:rPr lang="en-ID" sz="2800" dirty="0">
                <a:latin typeface="Hanken Grotesk" panose="020B0604020202020204" charset="0"/>
              </a:rPr>
              <a:t> yang </a:t>
            </a:r>
            <a:r>
              <a:rPr lang="en-ID" sz="2800" dirty="0" err="1">
                <a:latin typeface="Hanken Grotesk" panose="020B0604020202020204" charset="0"/>
              </a:rPr>
              <a:t>perlu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saat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setiap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perubahan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kode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dilakukan</a:t>
            </a:r>
            <a:r>
              <a:rPr lang="en-ID" sz="2800" dirty="0">
                <a:latin typeface="Hanken Grotesk" panose="020B0604020202020204" charset="0"/>
              </a:rPr>
              <a:t>, </a:t>
            </a:r>
            <a:r>
              <a:rPr lang="en-ID" sz="2800" dirty="0" err="1">
                <a:latin typeface="Hanken Grotesk" panose="020B0604020202020204" charset="0"/>
              </a:rPr>
              <a:t>seperti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menjalankan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pengujian</a:t>
            </a:r>
            <a:r>
              <a:rPr lang="en-ID" sz="2800" dirty="0">
                <a:latin typeface="Hanken Grotesk" panose="020B0604020202020204" charset="0"/>
              </a:rPr>
              <a:t> unit, </a:t>
            </a:r>
            <a:r>
              <a:rPr lang="en-ID" sz="2800" dirty="0" err="1">
                <a:latin typeface="Hanken Grotesk" panose="020B0604020202020204" charset="0"/>
              </a:rPr>
              <a:t>menjalankan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pengujian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integrasi</a:t>
            </a:r>
            <a:r>
              <a:rPr lang="en-ID" sz="2800" dirty="0">
                <a:latin typeface="Hanken Grotesk" panose="020B0604020202020204" charset="0"/>
              </a:rPr>
              <a:t>, dan </a:t>
            </a:r>
            <a:r>
              <a:rPr lang="en-ID" sz="2800" dirty="0" err="1">
                <a:latin typeface="Hanken Grotesk" panose="020B0604020202020204" charset="0"/>
              </a:rPr>
              <a:t>mengirimkan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rilis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ke</a:t>
            </a:r>
            <a:r>
              <a:rPr lang="en-ID" sz="2800" dirty="0">
                <a:latin typeface="Hanken Grotesk" panose="020B0604020202020204" charset="0"/>
              </a:rPr>
              <a:t> </a:t>
            </a:r>
            <a:r>
              <a:rPr lang="en-ID" sz="2800" dirty="0" err="1">
                <a:latin typeface="Hanken Grotesk" panose="020B0604020202020204" charset="0"/>
              </a:rPr>
              <a:t>produksi</a:t>
            </a:r>
            <a:r>
              <a:rPr lang="en-ID" sz="2800" dirty="0">
                <a:latin typeface="Hanken Grotesk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365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1236</Words>
  <Application>Microsoft Office PowerPoint</Application>
  <PresentationFormat>Custom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Mukta Mahee Regular</vt:lpstr>
      <vt:lpstr>Heebo Regular</vt:lpstr>
      <vt:lpstr>Adobe Gothic Std B</vt:lpstr>
      <vt:lpstr>Open Sans</vt:lpstr>
      <vt:lpstr>Hanken Grotesk</vt:lpstr>
      <vt:lpstr>Arial</vt:lpstr>
      <vt:lpstr>Wingdings</vt:lpstr>
      <vt:lpstr>Poppins</vt:lpstr>
      <vt:lpstr>Calibri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simpel formal seminar proposal sidang presentasi</dc:title>
  <dc:creator>Tritya Adi Dharma_TB562</dc:creator>
  <cp:lastModifiedBy>Tritya Adi Dharma_TB562</cp:lastModifiedBy>
  <cp:revision>2</cp:revision>
  <dcterms:created xsi:type="dcterms:W3CDTF">2006-08-16T00:00:00Z</dcterms:created>
  <dcterms:modified xsi:type="dcterms:W3CDTF">2023-11-04T07:29:39Z</dcterms:modified>
  <dc:identifier>DAFnTL8Dmyg</dc:identifier>
</cp:coreProperties>
</file>